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99" r:id="rId3"/>
    <p:sldId id="300" r:id="rId4"/>
    <p:sldId id="259" r:id="rId5"/>
    <p:sldId id="258" r:id="rId6"/>
    <p:sldId id="293" r:id="rId7"/>
    <p:sldId id="291" r:id="rId8"/>
    <p:sldId id="294" r:id="rId9"/>
    <p:sldId id="261" r:id="rId10"/>
    <p:sldId id="297" r:id="rId11"/>
    <p:sldId id="298" r:id="rId12"/>
    <p:sldId id="262" r:id="rId13"/>
    <p:sldId id="264" r:id="rId14"/>
    <p:sldId id="265" r:id="rId15"/>
    <p:sldId id="296" r:id="rId16"/>
    <p:sldId id="268" r:id="rId17"/>
    <p:sldId id="266" r:id="rId18"/>
    <p:sldId id="269" r:id="rId19"/>
    <p:sldId id="270" r:id="rId20"/>
    <p:sldId id="273" r:id="rId21"/>
    <p:sldId id="267" r:id="rId22"/>
    <p:sldId id="271" r:id="rId23"/>
    <p:sldId id="275" r:id="rId24"/>
    <p:sldId id="274" r:id="rId25"/>
    <p:sldId id="276" r:id="rId26"/>
    <p:sldId id="277" r:id="rId27"/>
    <p:sldId id="278" r:id="rId28"/>
    <p:sldId id="279" r:id="rId29"/>
    <p:sldId id="280" r:id="rId30"/>
    <p:sldId id="284" r:id="rId31"/>
    <p:sldId id="281" r:id="rId32"/>
    <p:sldId id="282" r:id="rId33"/>
    <p:sldId id="286" r:id="rId34"/>
    <p:sldId id="287" r:id="rId35"/>
    <p:sldId id="285" r:id="rId36"/>
    <p:sldId id="283" r:id="rId3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01"/>
  </p:normalViewPr>
  <p:slideViewPr>
    <p:cSldViewPr snapToGrid="0">
      <p:cViewPr varScale="1">
        <p:scale>
          <a:sx n="84" d="100"/>
          <a:sy n="84" d="100"/>
        </p:scale>
        <p:origin x="200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79E274-A129-450A-9DC3-E67E52246B3D}" type="doc">
      <dgm:prSet loTypeId="urn:microsoft.com/office/officeart/2018/2/layout/IconLabelList" loCatId="icon" qsTypeId="urn:microsoft.com/office/officeart/2005/8/quickstyle/simple2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695451D-4F61-44F6-86D5-DFD5658AE132}">
      <dgm:prSet/>
      <dgm:spPr/>
      <dgm:t>
        <a:bodyPr/>
        <a:lstStyle/>
        <a:p>
          <a:pPr>
            <a:lnSpc>
              <a:spcPct val="100000"/>
            </a:lnSpc>
          </a:pPr>
          <a:r>
            <a:rPr lang="es-ES_tradnl" dirty="0"/>
            <a:t>Visual </a:t>
          </a:r>
          <a:r>
            <a:rPr lang="es-ES_tradnl" dirty="0" err="1"/>
            <a:t>studio</a:t>
          </a:r>
          <a:r>
            <a:rPr lang="es-ES_tradnl" dirty="0"/>
            <a:t> </a:t>
          </a:r>
          <a:r>
            <a:rPr lang="es-ES_tradnl" dirty="0" err="1"/>
            <a:t>code</a:t>
          </a:r>
          <a:r>
            <a:rPr lang="es-ES_tradnl" dirty="0"/>
            <a:t> (IDE)</a:t>
          </a:r>
          <a:endParaRPr lang="en-US" dirty="0"/>
        </a:p>
      </dgm:t>
    </dgm:pt>
    <dgm:pt modelId="{88BDA259-9746-4B4A-8888-977A9C9B3BD7}" type="parTrans" cxnId="{D1784250-8528-4285-A04C-95FB8A1C58CF}">
      <dgm:prSet/>
      <dgm:spPr/>
      <dgm:t>
        <a:bodyPr/>
        <a:lstStyle/>
        <a:p>
          <a:endParaRPr lang="en-US"/>
        </a:p>
      </dgm:t>
    </dgm:pt>
    <dgm:pt modelId="{82399B7C-1BC6-41F2-B44E-D80CB9D4A256}" type="sibTrans" cxnId="{D1784250-8528-4285-A04C-95FB8A1C58CF}">
      <dgm:prSet/>
      <dgm:spPr/>
      <dgm:t>
        <a:bodyPr/>
        <a:lstStyle/>
        <a:p>
          <a:endParaRPr lang="en-US"/>
        </a:p>
      </dgm:t>
    </dgm:pt>
    <dgm:pt modelId="{AEF941B4-BBD1-481F-8D92-E49F974E7235}">
      <dgm:prSet/>
      <dgm:spPr/>
      <dgm:t>
        <a:bodyPr/>
        <a:lstStyle/>
        <a:p>
          <a:pPr>
            <a:lnSpc>
              <a:spcPct val="100000"/>
            </a:lnSpc>
          </a:pPr>
          <a:r>
            <a:rPr lang="es-ES_tradnl"/>
            <a:t>Python (Lenguaje de programacion)</a:t>
          </a:r>
          <a:endParaRPr lang="en-US"/>
        </a:p>
      </dgm:t>
    </dgm:pt>
    <dgm:pt modelId="{0718C8AE-F1FB-4AC6-BECF-87C1D09C033F}" type="parTrans" cxnId="{3FB166C2-D701-4020-A1B9-1A83667783B1}">
      <dgm:prSet/>
      <dgm:spPr/>
      <dgm:t>
        <a:bodyPr/>
        <a:lstStyle/>
        <a:p>
          <a:endParaRPr lang="en-US"/>
        </a:p>
      </dgm:t>
    </dgm:pt>
    <dgm:pt modelId="{72A8F4D7-E327-4B1D-8AF2-BFD6B7DDA278}" type="sibTrans" cxnId="{3FB166C2-D701-4020-A1B9-1A83667783B1}">
      <dgm:prSet/>
      <dgm:spPr/>
      <dgm:t>
        <a:bodyPr/>
        <a:lstStyle/>
        <a:p>
          <a:endParaRPr lang="en-US"/>
        </a:p>
      </dgm:t>
    </dgm:pt>
    <dgm:pt modelId="{A342EFAE-E4E6-4DBE-8F46-0E45DDEC5CBE}" type="pres">
      <dgm:prSet presAssocID="{6779E274-A129-450A-9DC3-E67E52246B3D}" presName="root" presStyleCnt="0">
        <dgm:presLayoutVars>
          <dgm:dir/>
          <dgm:resizeHandles val="exact"/>
        </dgm:presLayoutVars>
      </dgm:prSet>
      <dgm:spPr/>
    </dgm:pt>
    <dgm:pt modelId="{DA83FC11-3308-4940-A319-530470B7D086}" type="pres">
      <dgm:prSet presAssocID="{C695451D-4F61-44F6-86D5-DFD5658AE132}" presName="compNode" presStyleCnt="0"/>
      <dgm:spPr/>
    </dgm:pt>
    <dgm:pt modelId="{343E7178-A6B8-406E-9AF8-A4FD5DEA2FBA}" type="pres">
      <dgm:prSet presAssocID="{C695451D-4F61-44F6-86D5-DFD5658AE13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quitectura con relleno sólido"/>
        </a:ext>
      </dgm:extLst>
    </dgm:pt>
    <dgm:pt modelId="{7953611F-6183-4EA6-9221-D5AC32B78BD8}" type="pres">
      <dgm:prSet presAssocID="{C695451D-4F61-44F6-86D5-DFD5658AE132}" presName="spaceRect" presStyleCnt="0"/>
      <dgm:spPr/>
    </dgm:pt>
    <dgm:pt modelId="{3271C573-3E7C-4560-AE08-813139C61F93}" type="pres">
      <dgm:prSet presAssocID="{C695451D-4F61-44F6-86D5-DFD5658AE132}" presName="textRect" presStyleLbl="revTx" presStyleIdx="0" presStyleCnt="2">
        <dgm:presLayoutVars>
          <dgm:chMax val="1"/>
          <dgm:chPref val="1"/>
        </dgm:presLayoutVars>
      </dgm:prSet>
      <dgm:spPr/>
    </dgm:pt>
    <dgm:pt modelId="{057F3342-B033-4908-AC82-474C647D1977}" type="pres">
      <dgm:prSet presAssocID="{82399B7C-1BC6-41F2-B44E-D80CB9D4A256}" presName="sibTrans" presStyleCnt="0"/>
      <dgm:spPr/>
    </dgm:pt>
    <dgm:pt modelId="{43C49919-9E6D-419D-936D-13A137559656}" type="pres">
      <dgm:prSet presAssocID="{AEF941B4-BBD1-481F-8D92-E49F974E7235}" presName="compNode" presStyleCnt="0"/>
      <dgm:spPr/>
    </dgm:pt>
    <dgm:pt modelId="{1DADD6BB-8F25-4E3D-93F8-EA46C7270F7F}" type="pres">
      <dgm:prSet presAssocID="{AEF941B4-BBD1-481F-8D92-E49F974E723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ador"/>
        </a:ext>
      </dgm:extLst>
    </dgm:pt>
    <dgm:pt modelId="{0A9489D3-9F15-4A85-875A-A38E9A57920F}" type="pres">
      <dgm:prSet presAssocID="{AEF941B4-BBD1-481F-8D92-E49F974E7235}" presName="spaceRect" presStyleCnt="0"/>
      <dgm:spPr/>
    </dgm:pt>
    <dgm:pt modelId="{C1EDD8A9-C1BA-44AB-BE11-467C92EEFE3F}" type="pres">
      <dgm:prSet presAssocID="{AEF941B4-BBD1-481F-8D92-E49F974E723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61FF73A-710A-4A24-A4B4-B48B63EDBC27}" type="presOf" srcId="{C695451D-4F61-44F6-86D5-DFD5658AE132}" destId="{3271C573-3E7C-4560-AE08-813139C61F93}" srcOrd="0" destOrd="0" presId="urn:microsoft.com/office/officeart/2018/2/layout/IconLabelList"/>
    <dgm:cxn modelId="{D1784250-8528-4285-A04C-95FB8A1C58CF}" srcId="{6779E274-A129-450A-9DC3-E67E52246B3D}" destId="{C695451D-4F61-44F6-86D5-DFD5658AE132}" srcOrd="0" destOrd="0" parTransId="{88BDA259-9746-4B4A-8888-977A9C9B3BD7}" sibTransId="{82399B7C-1BC6-41F2-B44E-D80CB9D4A256}"/>
    <dgm:cxn modelId="{3D49D28B-3A25-4338-8FBD-75B86C3B3CE5}" type="presOf" srcId="{6779E274-A129-450A-9DC3-E67E52246B3D}" destId="{A342EFAE-E4E6-4DBE-8F46-0E45DDEC5CBE}" srcOrd="0" destOrd="0" presId="urn:microsoft.com/office/officeart/2018/2/layout/IconLabelList"/>
    <dgm:cxn modelId="{3FB166C2-D701-4020-A1B9-1A83667783B1}" srcId="{6779E274-A129-450A-9DC3-E67E52246B3D}" destId="{AEF941B4-BBD1-481F-8D92-E49F974E7235}" srcOrd="1" destOrd="0" parTransId="{0718C8AE-F1FB-4AC6-BECF-87C1D09C033F}" sibTransId="{72A8F4D7-E327-4B1D-8AF2-BFD6B7DDA278}"/>
    <dgm:cxn modelId="{778E69EC-7E56-4E73-A576-0D051B015D2A}" type="presOf" srcId="{AEF941B4-BBD1-481F-8D92-E49F974E7235}" destId="{C1EDD8A9-C1BA-44AB-BE11-467C92EEFE3F}" srcOrd="0" destOrd="0" presId="urn:microsoft.com/office/officeart/2018/2/layout/IconLabelList"/>
    <dgm:cxn modelId="{F5B7D319-C1B5-4055-940B-8AA65E500896}" type="presParOf" srcId="{A342EFAE-E4E6-4DBE-8F46-0E45DDEC5CBE}" destId="{DA83FC11-3308-4940-A319-530470B7D086}" srcOrd="0" destOrd="0" presId="urn:microsoft.com/office/officeart/2018/2/layout/IconLabelList"/>
    <dgm:cxn modelId="{7738D916-9DD7-4D9B-A621-679B58DDC2E0}" type="presParOf" srcId="{DA83FC11-3308-4940-A319-530470B7D086}" destId="{343E7178-A6B8-406E-9AF8-A4FD5DEA2FBA}" srcOrd="0" destOrd="0" presId="urn:microsoft.com/office/officeart/2018/2/layout/IconLabelList"/>
    <dgm:cxn modelId="{7FDAB6A5-8694-4065-90DA-727824E1A5C3}" type="presParOf" srcId="{DA83FC11-3308-4940-A319-530470B7D086}" destId="{7953611F-6183-4EA6-9221-D5AC32B78BD8}" srcOrd="1" destOrd="0" presId="urn:microsoft.com/office/officeart/2018/2/layout/IconLabelList"/>
    <dgm:cxn modelId="{83469D3A-7930-4837-B548-BB4487F6A098}" type="presParOf" srcId="{DA83FC11-3308-4940-A319-530470B7D086}" destId="{3271C573-3E7C-4560-AE08-813139C61F93}" srcOrd="2" destOrd="0" presId="urn:microsoft.com/office/officeart/2018/2/layout/IconLabelList"/>
    <dgm:cxn modelId="{698D18A9-C540-4FAC-8A04-B781917B00CC}" type="presParOf" srcId="{A342EFAE-E4E6-4DBE-8F46-0E45DDEC5CBE}" destId="{057F3342-B033-4908-AC82-474C647D1977}" srcOrd="1" destOrd="0" presId="urn:microsoft.com/office/officeart/2018/2/layout/IconLabelList"/>
    <dgm:cxn modelId="{9CB6D5FF-D91E-42D0-955D-3521518B9787}" type="presParOf" srcId="{A342EFAE-E4E6-4DBE-8F46-0E45DDEC5CBE}" destId="{43C49919-9E6D-419D-936D-13A137559656}" srcOrd="2" destOrd="0" presId="urn:microsoft.com/office/officeart/2018/2/layout/IconLabelList"/>
    <dgm:cxn modelId="{3C0B9F02-975C-4F8A-A581-5D5C759AFC6C}" type="presParOf" srcId="{43C49919-9E6D-419D-936D-13A137559656}" destId="{1DADD6BB-8F25-4E3D-93F8-EA46C7270F7F}" srcOrd="0" destOrd="0" presId="urn:microsoft.com/office/officeart/2018/2/layout/IconLabelList"/>
    <dgm:cxn modelId="{F458EE0C-4AC0-42B8-8C9A-7EFD0836C722}" type="presParOf" srcId="{43C49919-9E6D-419D-936D-13A137559656}" destId="{0A9489D3-9F15-4A85-875A-A38E9A57920F}" srcOrd="1" destOrd="0" presId="urn:microsoft.com/office/officeart/2018/2/layout/IconLabelList"/>
    <dgm:cxn modelId="{22E61CEB-0CD8-47B8-8BA2-AC78F664981F}" type="presParOf" srcId="{43C49919-9E6D-419D-936D-13A137559656}" destId="{C1EDD8A9-C1BA-44AB-BE11-467C92EEFE3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A99EB6-EB2F-4148-8C19-F9C9B95C39A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297B6E6C-C1DA-48BD-B9A2-F393F1297F2E}">
      <dgm:prSet/>
      <dgm:spPr/>
      <dgm:t>
        <a:bodyPr/>
        <a:lstStyle/>
        <a:p>
          <a:pPr>
            <a:defRPr cap="all"/>
          </a:pPr>
          <a:r>
            <a:rPr lang="es-ES_tradnl" dirty="0"/>
            <a:t>Input es una función que nos permitirá obtener valores de la terminal.</a:t>
          </a:r>
          <a:endParaRPr lang="en-US" dirty="0"/>
        </a:p>
      </dgm:t>
    </dgm:pt>
    <dgm:pt modelId="{5B0ED8E7-6496-4D9E-A1E4-B19A6B2C1158}" type="parTrans" cxnId="{890C8E76-9B0C-498D-8C9B-326AAE5EACF0}">
      <dgm:prSet/>
      <dgm:spPr/>
      <dgm:t>
        <a:bodyPr/>
        <a:lstStyle/>
        <a:p>
          <a:endParaRPr lang="en-US"/>
        </a:p>
      </dgm:t>
    </dgm:pt>
    <dgm:pt modelId="{14929FFF-BB46-4624-A04C-7D022CD91064}" type="sibTrans" cxnId="{890C8E76-9B0C-498D-8C9B-326AAE5EACF0}">
      <dgm:prSet/>
      <dgm:spPr/>
      <dgm:t>
        <a:bodyPr/>
        <a:lstStyle/>
        <a:p>
          <a:endParaRPr lang="en-US"/>
        </a:p>
      </dgm:t>
    </dgm:pt>
    <dgm:pt modelId="{8331B83C-08F4-420E-804E-4DD6444F149B}">
      <dgm:prSet/>
      <dgm:spPr/>
      <dgm:t>
        <a:bodyPr/>
        <a:lstStyle/>
        <a:p>
          <a:pPr>
            <a:defRPr cap="all"/>
          </a:pPr>
          <a:r>
            <a:rPr lang="es-ES_tradnl"/>
            <a:t>Print es la función que permite visualizar en la terminal un dato.</a:t>
          </a:r>
          <a:endParaRPr lang="en-US"/>
        </a:p>
      </dgm:t>
    </dgm:pt>
    <dgm:pt modelId="{FB715F47-69DC-4168-98B4-1C7487EBC1B1}" type="parTrans" cxnId="{9F8D9E2A-9DF9-4545-A80A-681F56271401}">
      <dgm:prSet/>
      <dgm:spPr/>
      <dgm:t>
        <a:bodyPr/>
        <a:lstStyle/>
        <a:p>
          <a:endParaRPr lang="en-US"/>
        </a:p>
      </dgm:t>
    </dgm:pt>
    <dgm:pt modelId="{63218BAF-85D3-4AAB-9E08-ABCB15DDAA4A}" type="sibTrans" cxnId="{9F8D9E2A-9DF9-4545-A80A-681F56271401}">
      <dgm:prSet/>
      <dgm:spPr/>
      <dgm:t>
        <a:bodyPr/>
        <a:lstStyle/>
        <a:p>
          <a:endParaRPr lang="en-US"/>
        </a:p>
      </dgm:t>
    </dgm:pt>
    <dgm:pt modelId="{B639D7B3-DF01-4E3F-A6D1-B7E98BD5B54E}" type="pres">
      <dgm:prSet presAssocID="{77A99EB6-EB2F-4148-8C19-F9C9B95C39A1}" presName="root" presStyleCnt="0">
        <dgm:presLayoutVars>
          <dgm:dir/>
          <dgm:resizeHandles val="exact"/>
        </dgm:presLayoutVars>
      </dgm:prSet>
      <dgm:spPr/>
    </dgm:pt>
    <dgm:pt modelId="{14B68E0B-82DD-4A9C-A68C-4F3571F80B31}" type="pres">
      <dgm:prSet presAssocID="{297B6E6C-C1DA-48BD-B9A2-F393F1297F2E}" presName="compNode" presStyleCnt="0"/>
      <dgm:spPr/>
    </dgm:pt>
    <dgm:pt modelId="{64D1F7BB-B099-4337-B1AA-647B553A7B30}" type="pres">
      <dgm:prSet presAssocID="{297B6E6C-C1DA-48BD-B9A2-F393F1297F2E}" presName="iconBgRect" presStyleLbl="bgShp" presStyleIdx="0" presStyleCnt="2" custLinFactNeighborX="-417" custLinFactNeighborY="1682"/>
      <dgm:spPr>
        <a:ln>
          <a:noFill/>
        </a:ln>
      </dgm:spPr>
    </dgm:pt>
    <dgm:pt modelId="{7DE03932-FF18-4F3C-AC73-68BC7C045FE3}" type="pres">
      <dgm:prSet presAssocID="{297B6E6C-C1DA-48BD-B9A2-F393F1297F2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ntana del explorador con relleno sólido"/>
        </a:ext>
      </dgm:extLst>
    </dgm:pt>
    <dgm:pt modelId="{DFEFDC59-018A-417E-BC90-B8F3C1D7C45C}" type="pres">
      <dgm:prSet presAssocID="{297B6E6C-C1DA-48BD-B9A2-F393F1297F2E}" presName="spaceRect" presStyleCnt="0"/>
      <dgm:spPr/>
    </dgm:pt>
    <dgm:pt modelId="{4CF60D9A-1B62-4E49-8F5C-905C3C765FEA}" type="pres">
      <dgm:prSet presAssocID="{297B6E6C-C1DA-48BD-B9A2-F393F1297F2E}" presName="textRect" presStyleLbl="revTx" presStyleIdx="0" presStyleCnt="2">
        <dgm:presLayoutVars>
          <dgm:chMax val="1"/>
          <dgm:chPref val="1"/>
        </dgm:presLayoutVars>
      </dgm:prSet>
      <dgm:spPr/>
    </dgm:pt>
    <dgm:pt modelId="{2183F3CD-64FF-4124-BE96-6E5A0FDF16C8}" type="pres">
      <dgm:prSet presAssocID="{14929FFF-BB46-4624-A04C-7D022CD91064}" presName="sibTrans" presStyleCnt="0"/>
      <dgm:spPr/>
    </dgm:pt>
    <dgm:pt modelId="{8395C3E0-22F9-4C79-BF0F-D80757D145F9}" type="pres">
      <dgm:prSet presAssocID="{8331B83C-08F4-420E-804E-4DD6444F149B}" presName="compNode" presStyleCnt="0"/>
      <dgm:spPr/>
    </dgm:pt>
    <dgm:pt modelId="{91D6A6A1-7EE7-45A1-ABCE-0E635985225B}" type="pres">
      <dgm:prSet presAssocID="{8331B83C-08F4-420E-804E-4DD6444F149B}" presName="iconBgRect" presStyleLbl="bgShp" presStyleIdx="1" presStyleCnt="2"/>
      <dgm:spPr/>
    </dgm:pt>
    <dgm:pt modelId="{14F56523-20C9-4068-8944-1358C5887F56}" type="pres">
      <dgm:prSet presAssocID="{8331B83C-08F4-420E-804E-4DD6444F149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x"/>
        </a:ext>
      </dgm:extLst>
    </dgm:pt>
    <dgm:pt modelId="{B6BCD66B-6E76-4F27-8426-2F207B416455}" type="pres">
      <dgm:prSet presAssocID="{8331B83C-08F4-420E-804E-4DD6444F149B}" presName="spaceRect" presStyleCnt="0"/>
      <dgm:spPr/>
    </dgm:pt>
    <dgm:pt modelId="{E8DEDE5D-9268-466C-91CA-B606C9FC82E1}" type="pres">
      <dgm:prSet presAssocID="{8331B83C-08F4-420E-804E-4DD6444F149B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55144212-3FD9-4F47-97D5-98AC5B85DBBC}" type="presOf" srcId="{297B6E6C-C1DA-48BD-B9A2-F393F1297F2E}" destId="{4CF60D9A-1B62-4E49-8F5C-905C3C765FEA}" srcOrd="0" destOrd="0" presId="urn:microsoft.com/office/officeart/2018/5/layout/IconCircleLabelList"/>
    <dgm:cxn modelId="{9F8D9E2A-9DF9-4545-A80A-681F56271401}" srcId="{77A99EB6-EB2F-4148-8C19-F9C9B95C39A1}" destId="{8331B83C-08F4-420E-804E-4DD6444F149B}" srcOrd="1" destOrd="0" parTransId="{FB715F47-69DC-4168-98B4-1C7487EBC1B1}" sibTransId="{63218BAF-85D3-4AAB-9E08-ABCB15DDAA4A}"/>
    <dgm:cxn modelId="{036DBC51-1B45-45CA-B89A-B272FD26E1DD}" type="presOf" srcId="{77A99EB6-EB2F-4148-8C19-F9C9B95C39A1}" destId="{B639D7B3-DF01-4E3F-A6D1-B7E98BD5B54E}" srcOrd="0" destOrd="0" presId="urn:microsoft.com/office/officeart/2018/5/layout/IconCircleLabelList"/>
    <dgm:cxn modelId="{31381F55-9494-4EC9-8804-67507FE6888E}" type="presOf" srcId="{8331B83C-08F4-420E-804E-4DD6444F149B}" destId="{E8DEDE5D-9268-466C-91CA-B606C9FC82E1}" srcOrd="0" destOrd="0" presId="urn:microsoft.com/office/officeart/2018/5/layout/IconCircleLabelList"/>
    <dgm:cxn modelId="{890C8E76-9B0C-498D-8C9B-326AAE5EACF0}" srcId="{77A99EB6-EB2F-4148-8C19-F9C9B95C39A1}" destId="{297B6E6C-C1DA-48BD-B9A2-F393F1297F2E}" srcOrd="0" destOrd="0" parTransId="{5B0ED8E7-6496-4D9E-A1E4-B19A6B2C1158}" sibTransId="{14929FFF-BB46-4624-A04C-7D022CD91064}"/>
    <dgm:cxn modelId="{DAA842A3-54E8-4C98-A24E-50D8EBEC81CD}" type="presParOf" srcId="{B639D7B3-DF01-4E3F-A6D1-B7E98BD5B54E}" destId="{14B68E0B-82DD-4A9C-A68C-4F3571F80B31}" srcOrd="0" destOrd="0" presId="urn:microsoft.com/office/officeart/2018/5/layout/IconCircleLabelList"/>
    <dgm:cxn modelId="{8FF807C1-E486-4815-8AC7-28437B41D618}" type="presParOf" srcId="{14B68E0B-82DD-4A9C-A68C-4F3571F80B31}" destId="{64D1F7BB-B099-4337-B1AA-647B553A7B30}" srcOrd="0" destOrd="0" presId="urn:microsoft.com/office/officeart/2018/5/layout/IconCircleLabelList"/>
    <dgm:cxn modelId="{4B900F73-5E93-4E76-A9B0-BFA9D618D136}" type="presParOf" srcId="{14B68E0B-82DD-4A9C-A68C-4F3571F80B31}" destId="{7DE03932-FF18-4F3C-AC73-68BC7C045FE3}" srcOrd="1" destOrd="0" presId="urn:microsoft.com/office/officeart/2018/5/layout/IconCircleLabelList"/>
    <dgm:cxn modelId="{B1378983-BE4E-4E6F-85B3-E058591B6C05}" type="presParOf" srcId="{14B68E0B-82DD-4A9C-A68C-4F3571F80B31}" destId="{DFEFDC59-018A-417E-BC90-B8F3C1D7C45C}" srcOrd="2" destOrd="0" presId="urn:microsoft.com/office/officeart/2018/5/layout/IconCircleLabelList"/>
    <dgm:cxn modelId="{847EE863-3F52-4F47-AE01-A7ED8F74838B}" type="presParOf" srcId="{14B68E0B-82DD-4A9C-A68C-4F3571F80B31}" destId="{4CF60D9A-1B62-4E49-8F5C-905C3C765FEA}" srcOrd="3" destOrd="0" presId="urn:microsoft.com/office/officeart/2018/5/layout/IconCircleLabelList"/>
    <dgm:cxn modelId="{95D298FA-2991-40B9-AE6E-F3F698EB76B2}" type="presParOf" srcId="{B639D7B3-DF01-4E3F-A6D1-B7E98BD5B54E}" destId="{2183F3CD-64FF-4124-BE96-6E5A0FDF16C8}" srcOrd="1" destOrd="0" presId="urn:microsoft.com/office/officeart/2018/5/layout/IconCircleLabelList"/>
    <dgm:cxn modelId="{8D318C30-5DD9-40E0-95E2-810BEA286419}" type="presParOf" srcId="{B639D7B3-DF01-4E3F-A6D1-B7E98BD5B54E}" destId="{8395C3E0-22F9-4C79-BF0F-D80757D145F9}" srcOrd="2" destOrd="0" presId="urn:microsoft.com/office/officeart/2018/5/layout/IconCircleLabelList"/>
    <dgm:cxn modelId="{86F87107-5F55-43D5-B076-7A8D6C1DC62D}" type="presParOf" srcId="{8395C3E0-22F9-4C79-BF0F-D80757D145F9}" destId="{91D6A6A1-7EE7-45A1-ABCE-0E635985225B}" srcOrd="0" destOrd="0" presId="urn:microsoft.com/office/officeart/2018/5/layout/IconCircleLabelList"/>
    <dgm:cxn modelId="{7154AD17-584E-47D9-B8E5-1C5FBB013DA7}" type="presParOf" srcId="{8395C3E0-22F9-4C79-BF0F-D80757D145F9}" destId="{14F56523-20C9-4068-8944-1358C5887F56}" srcOrd="1" destOrd="0" presId="urn:microsoft.com/office/officeart/2018/5/layout/IconCircleLabelList"/>
    <dgm:cxn modelId="{C050B2C1-E940-4F39-A07D-463C195F75BB}" type="presParOf" srcId="{8395C3E0-22F9-4C79-BF0F-D80757D145F9}" destId="{B6BCD66B-6E76-4F27-8426-2F207B416455}" srcOrd="2" destOrd="0" presId="urn:microsoft.com/office/officeart/2018/5/layout/IconCircleLabelList"/>
    <dgm:cxn modelId="{27A7B8A5-9247-451F-8889-9E41677367A0}" type="presParOf" srcId="{8395C3E0-22F9-4C79-BF0F-D80757D145F9}" destId="{E8DEDE5D-9268-466C-91CA-B606C9FC82E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3E7178-A6B8-406E-9AF8-A4FD5DEA2FBA}">
      <dsp:nvSpPr>
        <dsp:cNvPr id="0" name=""/>
        <dsp:cNvSpPr/>
      </dsp:nvSpPr>
      <dsp:spPr>
        <a:xfrm>
          <a:off x="1747800" y="407356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271C573-3E7C-4560-AE08-813139C61F93}">
      <dsp:nvSpPr>
        <dsp:cNvPr id="0" name=""/>
        <dsp:cNvSpPr/>
      </dsp:nvSpPr>
      <dsp:spPr>
        <a:xfrm>
          <a:off x="559800" y="282151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300" kern="1200" dirty="0"/>
            <a:t>Visual </a:t>
          </a:r>
          <a:r>
            <a:rPr lang="es-ES_tradnl" sz="2300" kern="1200" dirty="0" err="1"/>
            <a:t>studio</a:t>
          </a:r>
          <a:r>
            <a:rPr lang="es-ES_tradnl" sz="2300" kern="1200" dirty="0"/>
            <a:t> </a:t>
          </a:r>
          <a:r>
            <a:rPr lang="es-ES_tradnl" sz="2300" kern="1200" dirty="0" err="1"/>
            <a:t>code</a:t>
          </a:r>
          <a:r>
            <a:rPr lang="es-ES_tradnl" sz="2300" kern="1200" dirty="0"/>
            <a:t> (IDE)</a:t>
          </a:r>
          <a:endParaRPr lang="en-US" sz="2300" kern="1200" dirty="0"/>
        </a:p>
      </dsp:txBody>
      <dsp:txXfrm>
        <a:off x="559800" y="2821519"/>
        <a:ext cx="4320000" cy="720000"/>
      </dsp:txXfrm>
    </dsp:sp>
    <dsp:sp modelId="{1DADD6BB-8F25-4E3D-93F8-EA46C7270F7F}">
      <dsp:nvSpPr>
        <dsp:cNvPr id="0" name=""/>
        <dsp:cNvSpPr/>
      </dsp:nvSpPr>
      <dsp:spPr>
        <a:xfrm>
          <a:off x="6823800" y="407356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1EDD8A9-C1BA-44AB-BE11-467C92EEFE3F}">
      <dsp:nvSpPr>
        <dsp:cNvPr id="0" name=""/>
        <dsp:cNvSpPr/>
      </dsp:nvSpPr>
      <dsp:spPr>
        <a:xfrm>
          <a:off x="5635800" y="282151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300" kern="1200"/>
            <a:t>Python (Lenguaje de programacion)</a:t>
          </a:r>
          <a:endParaRPr lang="en-US" sz="2300" kern="1200"/>
        </a:p>
      </dsp:txBody>
      <dsp:txXfrm>
        <a:off x="5635800" y="2821519"/>
        <a:ext cx="432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D1F7BB-B099-4337-B1AA-647B553A7B30}">
      <dsp:nvSpPr>
        <dsp:cNvPr id="0" name=""/>
        <dsp:cNvSpPr/>
      </dsp:nvSpPr>
      <dsp:spPr>
        <a:xfrm>
          <a:off x="2035642" y="211374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E03932-FF18-4F3C-AC73-68BC7C045FE3}">
      <dsp:nvSpPr>
        <dsp:cNvPr id="0" name=""/>
        <dsp:cNvSpPr/>
      </dsp:nvSpPr>
      <dsp:spPr>
        <a:xfrm>
          <a:off x="2512800" y="642438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F60D9A-1B62-4E49-8F5C-905C3C765FEA}">
      <dsp:nvSpPr>
        <dsp:cNvPr id="0" name=""/>
        <dsp:cNvSpPr/>
      </dsp:nvSpPr>
      <dsp:spPr>
        <a:xfrm>
          <a:off x="1342800" y="305443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_tradnl" sz="1700" kern="1200" dirty="0"/>
            <a:t>Input es una función que nos permitirá obtener valores de la terminal.</a:t>
          </a:r>
          <a:endParaRPr lang="en-US" sz="1700" kern="1200" dirty="0"/>
        </a:p>
      </dsp:txBody>
      <dsp:txXfrm>
        <a:off x="1342800" y="3054438"/>
        <a:ext cx="3600000" cy="720000"/>
      </dsp:txXfrm>
    </dsp:sp>
    <dsp:sp modelId="{91D6A6A1-7EE7-45A1-ABCE-0E635985225B}">
      <dsp:nvSpPr>
        <dsp:cNvPr id="0" name=""/>
        <dsp:cNvSpPr/>
      </dsp:nvSpPr>
      <dsp:spPr>
        <a:xfrm>
          <a:off x="6274800" y="174438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F56523-20C9-4068-8944-1358C5887F56}">
      <dsp:nvSpPr>
        <dsp:cNvPr id="0" name=""/>
        <dsp:cNvSpPr/>
      </dsp:nvSpPr>
      <dsp:spPr>
        <a:xfrm>
          <a:off x="6742800" y="642438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DEDE5D-9268-466C-91CA-B606C9FC82E1}">
      <dsp:nvSpPr>
        <dsp:cNvPr id="0" name=""/>
        <dsp:cNvSpPr/>
      </dsp:nvSpPr>
      <dsp:spPr>
        <a:xfrm>
          <a:off x="5572800" y="305443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_tradnl" sz="1700" kern="1200"/>
            <a:t>Print es la función que permite visualizar en la terminal un dato.</a:t>
          </a:r>
          <a:endParaRPr lang="en-US" sz="1700" kern="1200"/>
        </a:p>
      </dsp:txBody>
      <dsp:txXfrm>
        <a:off x="5572800" y="3054438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D548FF-4D43-B441-857C-D0B96DE48AE3}" type="datetimeFigureOut">
              <a:rPr lang="es-ES_tradnl" smtClean="0"/>
              <a:t>29/7/24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63BC1E-B8A2-6A45-BCCC-3177157A53A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3557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63BC1E-B8A2-6A45-BCCC-3177157A53A7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92326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63BC1E-B8A2-6A45-BCCC-3177157A53A7}" type="slidenum">
              <a:rPr lang="es-ES_tradnl" smtClean="0"/>
              <a:t>15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12345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63BC1E-B8A2-6A45-BCCC-3177157A53A7}" type="slidenum">
              <a:rPr lang="es-ES_tradnl" smtClean="0"/>
              <a:t>33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39682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75E0B9-5DE1-8286-E202-13E713B560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A717FAC-11A9-F7F3-6D67-8BD087D187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4D10FD9-BCF0-FAEF-0C69-86D52D977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01B77-40F5-F542-9E1C-2DD8AADE38C2}" type="datetimeFigureOut">
              <a:rPr lang="es-MX" smtClean="0"/>
              <a:t>29/07/24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013E71-64CF-EEEF-5FA5-B200B1E12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B824FFE-DFA1-C2ED-8EAD-F8714013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2FEFF-A48D-3244-AFF3-F0F801476F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2229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8652D7-2ECC-506D-9091-2BF75C666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7DEB7FD-A5D2-9E52-09A9-95BEE84494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E2A827-AEB5-70C8-0DD6-5C0FEA9E5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01B77-40F5-F542-9E1C-2DD8AADE38C2}" type="datetimeFigureOut">
              <a:rPr lang="es-MX" smtClean="0"/>
              <a:t>29/07/24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1AD2D7-187F-9E6F-A957-F4D64ACB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F849289-5FD5-D8E5-4767-D9F45FC9D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2FEFF-A48D-3244-AFF3-F0F801476F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53338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7D6570C-F2CA-46B8-72AB-A47ED8C822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6B0CFFE-1F95-951E-1B8B-609C2EF5A0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CBCAF9-3E14-4B10-AE98-E99C11599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01B77-40F5-F542-9E1C-2DD8AADE38C2}" type="datetimeFigureOut">
              <a:rPr lang="es-MX" smtClean="0"/>
              <a:t>29/07/24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6EE0DD-3D65-0E0B-ACD7-ED36EBB78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8902A2-4248-F4C6-8713-84DCDE91A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2FEFF-A48D-3244-AFF3-F0F801476F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17419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71DF5-C23F-3B2C-3596-23DE2A6F4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2C7882-87CA-F7C0-1380-755AD7C5E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268042-35D2-750A-E1F9-2FF26813C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01B77-40F5-F542-9E1C-2DD8AADE38C2}" type="datetimeFigureOut">
              <a:rPr lang="es-MX" smtClean="0"/>
              <a:t>29/07/24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220692-8107-F119-EB89-798B4B45B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3C91622-A4DC-F958-A6DC-7E0DFB5D7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2FEFF-A48D-3244-AFF3-F0F801476F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15922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1427D4-2769-2CFB-4095-8C68E3B46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BBD5587-FD9A-2BEE-8960-EFCB443E6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7A6EF1A-334C-7A3C-FE74-F7B14D309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01B77-40F5-F542-9E1C-2DD8AADE38C2}" type="datetimeFigureOut">
              <a:rPr lang="es-MX" smtClean="0"/>
              <a:t>29/07/24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9CBA23-3D67-CADB-AD11-F41ED8140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D16F4F-57B7-DF1F-B7D2-EE507C997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2FEFF-A48D-3244-AFF3-F0F801476F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15911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1376DC-1243-117E-350A-E3173333E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A1D257-A538-E63A-EC28-67C63EE247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9E3BB11-9323-8E46-EA8C-07EF8AB492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B865DF0-5203-30AD-1109-909F9A82C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01B77-40F5-F542-9E1C-2DD8AADE38C2}" type="datetimeFigureOut">
              <a:rPr lang="es-MX" smtClean="0"/>
              <a:t>29/07/24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78F16AA-425E-71BE-9F5A-730E71930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97E1082-473B-8C3F-4473-DEB331B82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2FEFF-A48D-3244-AFF3-F0F801476F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79757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8E440A-45F7-8059-68E4-1D8DBF30A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1620B10-91EE-F608-15E8-EA21A924D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52FE490-8464-AC62-2F46-558B2E9C85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173BA28-34F7-914E-444F-0BDECF79B1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0893F91-1069-00E9-9957-EA6287986A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D5EDCC5-F2FE-A763-7332-1D5AB6D4E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01B77-40F5-F542-9E1C-2DD8AADE38C2}" type="datetimeFigureOut">
              <a:rPr lang="es-MX" smtClean="0"/>
              <a:t>29/07/24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27B9FD0-DF5C-3D4B-6F87-94C53CD8F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75C017B-69E4-A5BA-60F7-AED8D032B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2FEFF-A48D-3244-AFF3-F0F801476F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74271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5404BE-A465-B3B3-7921-0F0E3B30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7D4BEB1-013D-D08A-BC12-6965FF05C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01B77-40F5-F542-9E1C-2DD8AADE38C2}" type="datetimeFigureOut">
              <a:rPr lang="es-MX" smtClean="0"/>
              <a:t>29/07/24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57222D-274C-F15B-8774-BB9CD9D90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B6BAA2B-D018-2418-2FC1-2563A60A5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2FEFF-A48D-3244-AFF3-F0F801476F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4620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C9AA544-289E-A62F-3B6C-4FEEE1E4F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01B77-40F5-F542-9E1C-2DD8AADE38C2}" type="datetimeFigureOut">
              <a:rPr lang="es-MX" smtClean="0"/>
              <a:t>29/07/24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8081A76-E199-EEE8-231F-72BDAF20A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3666E1F-1579-6B7F-6D31-95AF2C2B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2FEFF-A48D-3244-AFF3-F0F801476F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35501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E65C43-01B6-8400-0FA9-1B44F899A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8AE311-2137-4742-6FA4-477AD8446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84FBFA8-9D47-957E-3AE8-4538167716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7C5626F-355F-D983-10AD-F515A9519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01B77-40F5-F542-9E1C-2DD8AADE38C2}" type="datetimeFigureOut">
              <a:rPr lang="es-MX" smtClean="0"/>
              <a:t>29/07/24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A301D3E-CA31-855A-8381-A76D3839E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9F759E6-9493-C041-32F2-6B457B198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2FEFF-A48D-3244-AFF3-F0F801476F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1238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20C5EC-B0C7-8EB1-2EDE-A1A43D7F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AF93068-8F9B-7868-6A51-B19DBCEB9D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AB15765-7AEF-B8F0-0D9B-654C1BC8BD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2C3032C-1CC1-286C-6E29-7E11A7C48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01B77-40F5-F542-9E1C-2DD8AADE38C2}" type="datetimeFigureOut">
              <a:rPr lang="es-MX" smtClean="0"/>
              <a:t>29/07/24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C1B7C7B-FE3E-18BC-5A0A-C391BD3AF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3B474C6-1769-BC91-38C6-12BC580A1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2FEFF-A48D-3244-AFF3-F0F801476F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73446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D0755CB-451D-0F58-2B32-504F9ABE6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498F6E-CA47-12C8-6865-6A00DB929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E81037-0400-0F4C-E3FD-212A8CD6B0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A01B77-40F5-F542-9E1C-2DD8AADE38C2}" type="datetimeFigureOut">
              <a:rPr lang="es-MX" smtClean="0"/>
              <a:t>29/07/24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C6EF87B-E6E5-3895-E84C-FF47316801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D0C473-50E8-4FD3-E084-D47B4D1E80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72FEFF-A48D-3244-AFF3-F0F801476F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1300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Yellow python">
            <a:extLst>
              <a:ext uri="{FF2B5EF4-FFF2-40B4-BE49-F238E27FC236}">
                <a16:creationId xmlns:a16="http://schemas.microsoft.com/office/drawing/2014/main" id="{DFAA65E1-F014-BAA9-53CD-D7006E76A0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356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81172BA-B15F-42B3-B7FF-712F68E91E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s-MX" sz="5200">
                <a:solidFill>
                  <a:srgbClr val="FFFFFF"/>
                </a:solidFill>
              </a:rPr>
              <a:t>Python para Dummys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FA9214-E8F4-2B8E-4509-CEB2996486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es-MX">
                <a:solidFill>
                  <a:srgbClr val="FFFFFF"/>
                </a:solidFill>
              </a:rPr>
              <a:t>Luis Alejandro Pérez Sarmiento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0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 descr="Texto&#10;&#10;Descripción generada automáticamente">
            <a:extLst>
              <a:ext uri="{FF2B5EF4-FFF2-40B4-BE49-F238E27FC236}">
                <a16:creationId xmlns:a16="http://schemas.microsoft.com/office/drawing/2014/main" id="{85D411F6-6F1C-D0D2-E239-BD93475A23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0000"/>
          <a:stretch/>
        </p:blipFill>
        <p:spPr>
          <a:xfrm>
            <a:off x="86518" y="308929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B6C390-73D8-A462-14B3-13B1DF31B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¿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Qué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es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una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terminal?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997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rchivos">
            <a:extLst>
              <a:ext uri="{FF2B5EF4-FFF2-40B4-BE49-F238E27FC236}">
                <a16:creationId xmlns:a16="http://schemas.microsoft.com/office/drawing/2014/main" id="{C41A89C2-A36C-3B39-1109-BAFA3FE3FA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229" r="30506" b="-1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9266B18-75F1-4CBA-1DAA-413E3787D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es-ES_tradnl" sz="4000"/>
              <a:t>Comandos de la terminal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276485-878C-9D5D-94BF-9F083EE05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anchor="ctr">
            <a:normAutofit/>
          </a:bodyPr>
          <a:lstStyle/>
          <a:p>
            <a:r>
              <a:rPr lang="es-ES_tradnl" sz="2000" dirty="0"/>
              <a:t>cd &lt;nombre de la carpeta&gt; Permite ingresar a una carpeta </a:t>
            </a:r>
          </a:p>
          <a:p>
            <a:r>
              <a:rPr lang="es-ES_tradnl" sz="2000" dirty="0"/>
              <a:t>cd .. Regresa a la carpeta del nivel anterior</a:t>
            </a:r>
          </a:p>
          <a:p>
            <a:r>
              <a:rPr lang="es-ES_tradnl" sz="2000" dirty="0" err="1"/>
              <a:t>ls</a:t>
            </a:r>
            <a:r>
              <a:rPr lang="es-ES_tradnl" sz="2000" dirty="0"/>
              <a:t> muestra el contenido de una carpeta</a:t>
            </a:r>
          </a:p>
          <a:p>
            <a:r>
              <a:rPr lang="es-ES_tradnl" sz="2000" dirty="0"/>
              <a:t>python3 ejecuta un código de Python con formato &lt;nombre del archivo&gt;.</a:t>
            </a:r>
            <a:r>
              <a:rPr lang="es-ES_tradnl" sz="2000" dirty="0" err="1"/>
              <a:t>py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2158731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A67E8F-D6C0-59FF-E7F4-65B6EBC3A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Entorno</a:t>
            </a:r>
          </a:p>
        </p:txBody>
      </p:sp>
      <p:pic>
        <p:nvPicPr>
          <p:cNvPr id="7" name="Marcador de contenido 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9807B8C1-AF69-A3A6-1BBC-58DE047F9D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9655"/>
          <a:stretch/>
        </p:blipFill>
        <p:spPr>
          <a:xfrm>
            <a:off x="2189333" y="1675227"/>
            <a:ext cx="781333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528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58A7FC-2C32-0B8F-6588-4EC4913E6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9978" y="741391"/>
            <a:ext cx="3369234" cy="1616203"/>
          </a:xfrm>
        </p:spPr>
        <p:txBody>
          <a:bodyPr anchor="b">
            <a:normAutofit/>
          </a:bodyPr>
          <a:lstStyle/>
          <a:p>
            <a:r>
              <a:rPr lang="es-MX" sz="3200"/>
              <a:t>¿Qué es una variable?</a:t>
            </a:r>
          </a:p>
        </p:txBody>
      </p:sp>
      <p:pic>
        <p:nvPicPr>
          <p:cNvPr id="5" name="Picture 4" descr="Números de la bolsa de valores">
            <a:extLst>
              <a:ext uri="{FF2B5EF4-FFF2-40B4-BE49-F238E27FC236}">
                <a16:creationId xmlns:a16="http://schemas.microsoft.com/office/drawing/2014/main" id="{465189A3-71C8-4B2A-02F5-C15C2D1E45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775" r="13294" b="-1"/>
          <a:stretch/>
        </p:blipFill>
        <p:spPr>
          <a:xfrm>
            <a:off x="20" y="10"/>
            <a:ext cx="7390243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879677" y="2347416"/>
            <a:ext cx="1630908" cy="7390262"/>
          </a:xfrm>
          <a:prstGeom prst="rect">
            <a:avLst/>
          </a:prstGeom>
          <a:gradFill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-1919061" y="1919060"/>
            <a:ext cx="6854280" cy="301615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61657" y="4425055"/>
            <a:ext cx="2928605" cy="2432945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5D5ACE-CC8B-8E6B-9ECF-56973792A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9977" y="2533476"/>
            <a:ext cx="3597157" cy="3447832"/>
          </a:xfrm>
        </p:spPr>
        <p:txBody>
          <a:bodyPr anchor="t">
            <a:normAutofit/>
          </a:bodyPr>
          <a:lstStyle/>
          <a:p>
            <a:pPr algn="just"/>
            <a:r>
              <a:rPr lang="es-MX" sz="2000" dirty="0"/>
              <a:t>Es una unidad de datos que puede cambiar de valor. </a:t>
            </a:r>
          </a:p>
          <a:p>
            <a:pPr algn="just"/>
            <a:r>
              <a:rPr lang="es-MX" sz="2000" dirty="0"/>
              <a:t>Es la forma más simple de almacenamiento</a:t>
            </a:r>
          </a:p>
          <a:p>
            <a:pPr algn="just"/>
            <a:r>
              <a:rPr lang="es-MX" sz="2000" dirty="0"/>
              <a:t>Representando una zona de memoria donde se almacena un elemento de datos.</a:t>
            </a:r>
          </a:p>
        </p:txBody>
      </p:sp>
    </p:spTree>
    <p:extLst>
      <p:ext uri="{BB962C8B-B14F-4D97-AF65-F5344CB8AC3E}">
        <p14:creationId xmlns:p14="http://schemas.microsoft.com/office/powerpoint/2010/main" val="1511972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Números de plástico de juguete">
            <a:extLst>
              <a:ext uri="{FF2B5EF4-FFF2-40B4-BE49-F238E27FC236}">
                <a16:creationId xmlns:a16="http://schemas.microsoft.com/office/drawing/2014/main" id="{6DC6D545-9604-63CF-7575-3447B6268A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591" r="26750" b="-2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71449A-1F7A-B679-E353-78848A802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s-MX" sz="4000" dirty="0"/>
              <a:t>Tipos de variable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F3A15C-9370-E46B-08B9-A3D6CA552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es-MX" sz="2000" dirty="0"/>
              <a:t>Enteras: Almacenan valores enteros (1,2,3,45,6095,434).</a:t>
            </a:r>
          </a:p>
          <a:p>
            <a:r>
              <a:rPr lang="es-MX" sz="2000" dirty="0"/>
              <a:t>Flotantes: Almacenan valores enteros y decimales (1.1,3.1416,55.6).</a:t>
            </a:r>
          </a:p>
          <a:p>
            <a:r>
              <a:rPr lang="es-MX" sz="2000" dirty="0"/>
              <a:t>Booleanas: Alamacenan solo verdadero o falso (1 o 0).</a:t>
            </a:r>
          </a:p>
          <a:p>
            <a:r>
              <a:rPr lang="es-MX" sz="2000" dirty="0"/>
              <a:t>Cadenas: Almacenan valores de texto (“hola”,”¿cómo estás?”,”Ciencia viva”).</a:t>
            </a:r>
          </a:p>
        </p:txBody>
      </p:sp>
    </p:spTree>
    <p:extLst>
      <p:ext uri="{BB962C8B-B14F-4D97-AF65-F5344CB8AC3E}">
        <p14:creationId xmlns:p14="http://schemas.microsoft.com/office/powerpoint/2010/main" val="1568808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contenido 10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85A20DF1-D171-183E-9D2B-C6C87B3C9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5CED18-9710-0BD8-DFB2-91C5BC242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Sintaxis básica Variables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228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contenido 10" descr="Texto&#10;&#10;Descripción generada automáticamente">
            <a:extLst>
              <a:ext uri="{FF2B5EF4-FFF2-40B4-BE49-F238E27FC236}">
                <a16:creationId xmlns:a16="http://schemas.microsoft.com/office/drawing/2014/main" id="{2BD337DD-23A2-2C6D-AC78-7997DA41F7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14594F-AAEB-D1FF-7E76-2C39BFE76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Operadores basicos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435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lendario sobre la mesa">
            <a:extLst>
              <a:ext uri="{FF2B5EF4-FFF2-40B4-BE49-F238E27FC236}">
                <a16:creationId xmlns:a16="http://schemas.microsoft.com/office/drawing/2014/main" id="{0F3343D7-11ED-AA23-FBD8-C028FFEE159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38A8A3E-196D-11B2-514D-22CF9F92B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Te toca a ti.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192B55-E211-0E58-B4E4-A9B9CF0C0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>
                <a:solidFill>
                  <a:srgbClr val="FFFFFF"/>
                </a:solidFill>
              </a:rPr>
              <a:t>En la carpeta de ejercicios, abre el archivo T1_Variables.py y realiza la actividad. </a:t>
            </a:r>
          </a:p>
        </p:txBody>
      </p:sp>
    </p:spTree>
    <p:extLst>
      <p:ext uri="{BB962C8B-B14F-4D97-AF65-F5344CB8AC3E}">
        <p14:creationId xmlns:p14="http://schemas.microsoft.com/office/powerpoint/2010/main" val="1491728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848CE7-7514-377F-805C-7A007D1A5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sz="4600"/>
              <a:t>Input y print, tus próximas mejores amigas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4784F865-7CB8-F910-CF01-D957861A47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9959224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4196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848CE7-7514-377F-805C-7A007D1A5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Input y print, tus próximas mejores amigas</a:t>
            </a:r>
          </a:p>
        </p:txBody>
      </p:sp>
      <p:pic>
        <p:nvPicPr>
          <p:cNvPr id="7" name="Marcador de contenido 6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A97FAB4B-A28A-6679-3DD9-BA3035A0FB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045728"/>
            <a:ext cx="10905066" cy="365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364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8EDC8C-7765-6AE2-0B15-61FC386A9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998018"/>
            <a:ext cx="3981854" cy="22165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Departamento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computación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33" name="Arc 103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Logo Cinvestav">
            <a:extLst>
              <a:ext uri="{FF2B5EF4-FFF2-40B4-BE49-F238E27FC236}">
                <a16:creationId xmlns:a16="http://schemas.microsoft.com/office/drawing/2014/main" id="{55C3F836-76F3-C2AA-E512-D94E8C21C89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446" y="704504"/>
            <a:ext cx="10853107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C51E208-0F47-2247-8125-5712281248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70835" y="3998019"/>
            <a:ext cx="6382966" cy="221651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s-ES_tradnl" dirty="0"/>
              <a:t>En el departamento se ofrecen dos posgrados uno de maestría y uno de doctorado: Aquí se tienen cuatro áreas de investigación principales.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s-ES_tradnl" dirty="0"/>
              <a:t>Teoría de la computación.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s-ES_tradnl" dirty="0"/>
              <a:t>Inteligencia artificial.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s-ES_tradnl" dirty="0"/>
              <a:t>Sistemas de cómputo.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s-ES_tradnl" dirty="0"/>
              <a:t>Sistemas de información de próxima generación.</a:t>
            </a:r>
          </a:p>
        </p:txBody>
      </p:sp>
    </p:spTree>
    <p:extLst>
      <p:ext uri="{BB962C8B-B14F-4D97-AF65-F5344CB8AC3E}">
        <p14:creationId xmlns:p14="http://schemas.microsoft.com/office/powerpoint/2010/main" val="111803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lendario sobre la mesa">
            <a:extLst>
              <a:ext uri="{FF2B5EF4-FFF2-40B4-BE49-F238E27FC236}">
                <a16:creationId xmlns:a16="http://schemas.microsoft.com/office/drawing/2014/main" id="{0F3343D7-11ED-AA23-FBD8-C028FFEE159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38A8A3E-196D-11B2-514D-22CF9F92B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Te</a:t>
            </a:r>
            <a:r>
              <a:rPr lang="en-US" sz="6000" dirty="0">
                <a:solidFill>
                  <a:srgbClr val="FFFFFF"/>
                </a:solidFill>
              </a:rPr>
              <a:t> </a:t>
            </a:r>
            <a:r>
              <a:rPr lang="en-US" sz="6000">
                <a:solidFill>
                  <a:srgbClr val="FFFFFF"/>
                </a:solidFill>
              </a:rPr>
              <a:t>toca</a:t>
            </a:r>
            <a:r>
              <a:rPr lang="en-US" sz="6000" dirty="0">
                <a:solidFill>
                  <a:srgbClr val="FFFFFF"/>
                </a:solidFill>
              </a:rPr>
              <a:t> a </a:t>
            </a:r>
            <a:r>
              <a:rPr lang="en-US" sz="6000">
                <a:solidFill>
                  <a:srgbClr val="FFFFFF"/>
                </a:solidFill>
              </a:rPr>
              <a:t>ti</a:t>
            </a:r>
            <a:r>
              <a:rPr lang="en-US" sz="6000" dirty="0">
                <a:solidFill>
                  <a:srgbClr val="FFFFFF"/>
                </a:solidFill>
              </a:rPr>
              <a:t> de nuevo.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192B55-E211-0E58-B4E4-A9B9CF0C0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</a:rPr>
              <a:t>En la </a:t>
            </a:r>
            <a:r>
              <a:rPr lang="en-US" sz="2400">
                <a:solidFill>
                  <a:srgbClr val="FFFFFF"/>
                </a:solidFill>
              </a:rPr>
              <a:t>carpeta</a:t>
            </a:r>
            <a:r>
              <a:rPr lang="en-US" sz="2400" dirty="0">
                <a:solidFill>
                  <a:srgbClr val="FFFFFF"/>
                </a:solidFill>
              </a:rPr>
              <a:t> de </a:t>
            </a:r>
            <a:r>
              <a:rPr lang="en-US" sz="2400">
                <a:solidFill>
                  <a:srgbClr val="FFFFFF"/>
                </a:solidFill>
              </a:rPr>
              <a:t>ejercicios</a:t>
            </a:r>
            <a:r>
              <a:rPr lang="en-US" sz="2400" dirty="0">
                <a:solidFill>
                  <a:srgbClr val="FFFFFF"/>
                </a:solidFill>
              </a:rPr>
              <a:t>, </a:t>
            </a:r>
            <a:r>
              <a:rPr lang="en-US" sz="2400">
                <a:solidFill>
                  <a:srgbClr val="FFFFFF"/>
                </a:solidFill>
              </a:rPr>
              <a:t>abre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>
                <a:solidFill>
                  <a:srgbClr val="FFFFFF"/>
                </a:solidFill>
              </a:rPr>
              <a:t>el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>
                <a:solidFill>
                  <a:srgbClr val="FFFFFF"/>
                </a:solidFill>
              </a:rPr>
              <a:t>archivo</a:t>
            </a:r>
            <a:r>
              <a:rPr lang="en-US" sz="2400" dirty="0">
                <a:solidFill>
                  <a:srgbClr val="FFFFFF"/>
                </a:solidFill>
              </a:rPr>
              <a:t> T2_Variables.py y </a:t>
            </a:r>
            <a:r>
              <a:rPr lang="en-US" sz="2400">
                <a:solidFill>
                  <a:srgbClr val="FFFFFF"/>
                </a:solidFill>
              </a:rPr>
              <a:t>realiza</a:t>
            </a:r>
            <a:r>
              <a:rPr lang="en-US" sz="2400" dirty="0">
                <a:solidFill>
                  <a:srgbClr val="FFFFFF"/>
                </a:solidFill>
              </a:rPr>
              <a:t> la </a:t>
            </a:r>
            <a:r>
              <a:rPr lang="en-US" sz="2400">
                <a:solidFill>
                  <a:srgbClr val="FFFFFF"/>
                </a:solidFill>
              </a:rPr>
              <a:t>actividad</a:t>
            </a:r>
            <a:r>
              <a:rPr lang="en-US" sz="2400" dirty="0">
                <a:solidFill>
                  <a:srgbClr val="FFFFFF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99098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6A81E7-2A43-4366-8431-1FA7A780A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Números de plástico de juguete">
            <a:extLst>
              <a:ext uri="{FF2B5EF4-FFF2-40B4-BE49-F238E27FC236}">
                <a16:creationId xmlns:a16="http://schemas.microsoft.com/office/drawing/2014/main" id="{6DC6D545-9604-63CF-7575-3447B6268A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374" r="26970" b="-1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09B7001-6C15-47E8-8C3B-A6EB53C98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1"/>
            <a:ext cx="6781801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3D7337-C310-4B2B-BE2D-98E9D6EC0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565" y="685800"/>
            <a:ext cx="5409636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71449A-1F7A-B679-E353-78848A802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000" y="1253266"/>
            <a:ext cx="4110197" cy="907199"/>
          </a:xfrm>
        </p:spPr>
        <p:txBody>
          <a:bodyPr anchor="b">
            <a:normAutofit/>
          </a:bodyPr>
          <a:lstStyle/>
          <a:p>
            <a:pPr algn="ctr"/>
            <a:r>
              <a:rPr lang="es-MX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Arreglos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F3A15C-9370-E46B-08B9-A3D6CA552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6001" y="2458095"/>
            <a:ext cx="4110198" cy="3075480"/>
          </a:xfrm>
        </p:spPr>
        <p:txBody>
          <a:bodyPr anchor="t">
            <a:normAutofit/>
          </a:bodyPr>
          <a:lstStyle/>
          <a:p>
            <a:r>
              <a:rPr lang="es-MX" sz="2000">
                <a:solidFill>
                  <a:schemeClr val="tx1">
                    <a:lumMod val="65000"/>
                    <a:lumOff val="35000"/>
                  </a:schemeClr>
                </a:solidFill>
              </a:rPr>
              <a:t>Son una estructura especial.</a:t>
            </a:r>
          </a:p>
          <a:p>
            <a:r>
              <a:rPr lang="es-MX" sz="2000">
                <a:solidFill>
                  <a:schemeClr val="tx1">
                    <a:lumMod val="65000"/>
                    <a:lumOff val="35000"/>
                  </a:schemeClr>
                </a:solidFill>
              </a:rPr>
              <a:t>Tienen una sintaxis ligeramente distinta</a:t>
            </a:r>
          </a:p>
          <a:p>
            <a:r>
              <a:rPr lang="es-MX" sz="2000">
                <a:solidFill>
                  <a:schemeClr val="tx1">
                    <a:lumMod val="65000"/>
                    <a:lumOff val="35000"/>
                  </a:schemeClr>
                </a:solidFill>
              </a:rPr>
              <a:t>Almacenan varios valores de variables ([1,2,3,4], [“a”,”b”,”c”,”dias”]).</a:t>
            </a:r>
          </a:p>
          <a:p>
            <a:endParaRPr lang="es-MX" sz="2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s-MX" sz="2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s-MX" sz="2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s-MX" sz="2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s-MX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550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13CEA3D-D221-6B98-022E-F8F22A9B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S_tradnl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Arreglos y su sintaxis</a:t>
            </a:r>
          </a:p>
        </p:txBody>
      </p:sp>
      <p:pic>
        <p:nvPicPr>
          <p:cNvPr id="5" name="Marcador de contenido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A780EB85-F39A-1EF6-EB6C-DAF267B20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045728"/>
            <a:ext cx="10905066" cy="365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284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B3E1AC-A1CE-BA56-1624-70E7EBD58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Arreglos y su sintaxis 2</a:t>
            </a:r>
          </a:p>
        </p:txBody>
      </p:sp>
      <p:pic>
        <p:nvPicPr>
          <p:cNvPr id="5" name="Marcador de contenido 4" descr="Texto&#10;&#10;Descripción generada automáticamente">
            <a:extLst>
              <a:ext uri="{FF2B5EF4-FFF2-40B4-BE49-F238E27FC236}">
                <a16:creationId xmlns:a16="http://schemas.microsoft.com/office/drawing/2014/main" id="{3AF74530-4B7D-6CD4-BB2D-1DCFF9934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7207" y="1675227"/>
            <a:ext cx="965758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28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lendario sobre la mesa">
            <a:extLst>
              <a:ext uri="{FF2B5EF4-FFF2-40B4-BE49-F238E27FC236}">
                <a16:creationId xmlns:a16="http://schemas.microsoft.com/office/drawing/2014/main" id="{0F3343D7-11ED-AA23-FBD8-C028FFEE159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38A8A3E-196D-11B2-514D-22CF9F92B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 err="1">
                <a:solidFill>
                  <a:srgbClr val="FFFFFF"/>
                </a:solidFill>
              </a:rPr>
              <a:t>Te</a:t>
            </a:r>
            <a:r>
              <a:rPr lang="en-US" sz="6000" dirty="0">
                <a:solidFill>
                  <a:srgbClr val="FFFFFF"/>
                </a:solidFill>
              </a:rPr>
              <a:t> </a:t>
            </a:r>
            <a:r>
              <a:rPr lang="en-US" sz="6000" dirty="0" err="1">
                <a:solidFill>
                  <a:srgbClr val="FFFFFF"/>
                </a:solidFill>
              </a:rPr>
              <a:t>toca</a:t>
            </a:r>
            <a:r>
              <a:rPr lang="en-US" sz="6000" dirty="0">
                <a:solidFill>
                  <a:srgbClr val="FFFFFF"/>
                </a:solidFill>
              </a:rPr>
              <a:t> a </a:t>
            </a:r>
            <a:r>
              <a:rPr lang="en-US" sz="6000" dirty="0" err="1">
                <a:solidFill>
                  <a:srgbClr val="FFFFFF"/>
                </a:solidFill>
              </a:rPr>
              <a:t>ti</a:t>
            </a:r>
            <a:r>
              <a:rPr lang="en-US" sz="6000" dirty="0">
                <a:solidFill>
                  <a:srgbClr val="FFFFFF"/>
                </a:solidFill>
              </a:rPr>
              <a:t> </a:t>
            </a:r>
            <a:r>
              <a:rPr lang="en-US" sz="6000" dirty="0" err="1">
                <a:solidFill>
                  <a:srgbClr val="FFFFFF"/>
                </a:solidFill>
              </a:rPr>
              <a:t>por</a:t>
            </a:r>
            <a:r>
              <a:rPr lang="en-US" sz="6000" dirty="0">
                <a:solidFill>
                  <a:srgbClr val="FFFFFF"/>
                </a:solidFill>
              </a:rPr>
              <a:t> </a:t>
            </a:r>
            <a:r>
              <a:rPr lang="en-US" sz="6000" dirty="0" err="1">
                <a:solidFill>
                  <a:srgbClr val="FFFFFF"/>
                </a:solidFill>
              </a:rPr>
              <a:t>tercera</a:t>
            </a:r>
            <a:r>
              <a:rPr lang="en-US" sz="6000" dirty="0">
                <a:solidFill>
                  <a:srgbClr val="FFFFFF"/>
                </a:solidFill>
              </a:rPr>
              <a:t> </a:t>
            </a:r>
            <a:r>
              <a:rPr lang="en-US" sz="6000" dirty="0" err="1">
                <a:solidFill>
                  <a:srgbClr val="FFFFFF"/>
                </a:solidFill>
              </a:rPr>
              <a:t>vez</a:t>
            </a:r>
            <a:r>
              <a:rPr lang="en-US" sz="6000" dirty="0">
                <a:solidFill>
                  <a:srgbClr val="FFFFFF"/>
                </a:solidFill>
              </a:rPr>
              <a:t>.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192B55-E211-0E58-B4E4-A9B9CF0C0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</a:rPr>
              <a:t>En la </a:t>
            </a:r>
            <a:r>
              <a:rPr lang="en-US" sz="2400" dirty="0" err="1">
                <a:solidFill>
                  <a:srgbClr val="FFFFFF"/>
                </a:solidFill>
              </a:rPr>
              <a:t>carpeta</a:t>
            </a:r>
            <a:r>
              <a:rPr lang="en-US" sz="2400" dirty="0">
                <a:solidFill>
                  <a:srgbClr val="FFFFFF"/>
                </a:solidFill>
              </a:rPr>
              <a:t> de </a:t>
            </a:r>
            <a:r>
              <a:rPr lang="en-US" sz="2400" dirty="0" err="1">
                <a:solidFill>
                  <a:srgbClr val="FFFFFF"/>
                </a:solidFill>
              </a:rPr>
              <a:t>ejercicios</a:t>
            </a:r>
            <a:r>
              <a:rPr lang="en-US" sz="2400" dirty="0">
                <a:solidFill>
                  <a:srgbClr val="FFFFFF"/>
                </a:solidFill>
              </a:rPr>
              <a:t>, </a:t>
            </a:r>
            <a:r>
              <a:rPr lang="en-US" sz="2400" dirty="0" err="1">
                <a:solidFill>
                  <a:srgbClr val="FFFFFF"/>
                </a:solidFill>
              </a:rPr>
              <a:t>abre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el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archivo</a:t>
            </a:r>
            <a:r>
              <a:rPr lang="en-US" sz="2400" dirty="0">
                <a:solidFill>
                  <a:srgbClr val="FFFFFF"/>
                </a:solidFill>
              </a:rPr>
              <a:t> T3_Arreglos.py y </a:t>
            </a:r>
            <a:r>
              <a:rPr lang="en-US" sz="2400" dirty="0" err="1">
                <a:solidFill>
                  <a:srgbClr val="FFFFFF"/>
                </a:solidFill>
              </a:rPr>
              <a:t>realiza</a:t>
            </a:r>
            <a:r>
              <a:rPr lang="en-US" sz="2400" dirty="0">
                <a:solidFill>
                  <a:srgbClr val="FFFFFF"/>
                </a:solidFill>
              </a:rPr>
              <a:t> la </a:t>
            </a:r>
            <a:r>
              <a:rPr lang="en-US" sz="2400" dirty="0" err="1">
                <a:solidFill>
                  <a:srgbClr val="FFFFFF"/>
                </a:solidFill>
              </a:rPr>
              <a:t>actividad</a:t>
            </a:r>
            <a:r>
              <a:rPr lang="en-US" sz="2400" dirty="0">
                <a:solidFill>
                  <a:srgbClr val="FFFFFF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97847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rca de exclamación sobre fondo amarillo">
            <a:extLst>
              <a:ext uri="{FF2B5EF4-FFF2-40B4-BE49-F238E27FC236}">
                <a16:creationId xmlns:a16="http://schemas.microsoft.com/office/drawing/2014/main" id="{4C83F8E4-C515-ACCC-5010-8A3AF23867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6703"/>
          <a:stretch/>
        </p:blipFill>
        <p:spPr>
          <a:xfrm>
            <a:off x="180975" y="182880"/>
            <a:ext cx="11823637" cy="649978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D6197E5-6EBE-25CC-F017-F29CD97FA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195"/>
            <a:ext cx="10165218" cy="2806506"/>
          </a:xfrm>
        </p:spPr>
        <p:txBody>
          <a:bodyPr anchor="b">
            <a:normAutofit/>
          </a:bodyPr>
          <a:lstStyle/>
          <a:p>
            <a:r>
              <a:rPr lang="es-ES_tradnl" sz="4000">
                <a:solidFill>
                  <a:srgbClr val="FFFFFF"/>
                </a:solidFill>
              </a:rPr>
              <a:t>Operadores lógicos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DD8054-5AA7-DB4E-4DF2-9139D05AE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26300"/>
            <a:ext cx="10165218" cy="2588458"/>
          </a:xfrm>
        </p:spPr>
        <p:txBody>
          <a:bodyPr>
            <a:normAutofit/>
          </a:bodyPr>
          <a:lstStyle/>
          <a:p>
            <a:r>
              <a:rPr lang="es-ES_tradnl" sz="2000" dirty="0">
                <a:solidFill>
                  <a:srgbClr val="FFFFFF"/>
                </a:solidFill>
              </a:rPr>
              <a:t>Los operadores lógicos permiten generar condiciones</a:t>
            </a:r>
          </a:p>
          <a:p>
            <a:r>
              <a:rPr lang="es-ES_tradnl" sz="2000" dirty="0">
                <a:solidFill>
                  <a:srgbClr val="FFFFFF"/>
                </a:solidFill>
              </a:rPr>
              <a:t>Los más comunes son: AND, OR, NOT, &gt;,&lt;,&gt;=,&lt;=,==.</a:t>
            </a:r>
          </a:p>
          <a:p>
            <a:r>
              <a:rPr lang="es-ES_tradnl" sz="2000" dirty="0">
                <a:solidFill>
                  <a:srgbClr val="FFFFFF"/>
                </a:solidFill>
              </a:rPr>
              <a:t>La mayoría requiere dos valores.</a:t>
            </a:r>
          </a:p>
          <a:p>
            <a:r>
              <a:rPr lang="es-ES_tradnl" sz="2000" dirty="0">
                <a:solidFill>
                  <a:srgbClr val="FFFFFF"/>
                </a:solidFill>
              </a:rPr>
              <a:t>Siempre devolverá un valor entre 0 y 1 (true o false)</a:t>
            </a:r>
          </a:p>
        </p:txBody>
      </p:sp>
    </p:spTree>
    <p:extLst>
      <p:ext uri="{BB962C8B-B14F-4D97-AF65-F5344CB8AC3E}">
        <p14:creationId xmlns:p14="http://schemas.microsoft.com/office/powerpoint/2010/main" val="316911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870D9CD-DFFA-F4FC-FA6D-10034BFD9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09" y="679731"/>
            <a:ext cx="4171994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AND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90C2127-57A4-324F-3F96-08AAD5EEED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9609" y="4685288"/>
            <a:ext cx="4171994" cy="10357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Solo sera verdad cuando ambos valores sean verdaderos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2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0C86D128-AE6B-64B9-0C73-EE78ED2DFE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40572" y="843344"/>
            <a:ext cx="5608830" cy="506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6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870D9CD-DFFA-F4FC-FA6D-10034BFD9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09" y="679731"/>
            <a:ext cx="4171994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90C2127-57A4-324F-3F96-08AAD5EEED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9609" y="4685288"/>
            <a:ext cx="4171994" cy="10357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Solo sera verdad cuando alguno de sus valores sea verdaderos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Marcador de contenido 15">
            <a:extLst>
              <a:ext uri="{FF2B5EF4-FFF2-40B4-BE49-F238E27FC236}">
                <a16:creationId xmlns:a16="http://schemas.microsoft.com/office/drawing/2014/main" id="{A3EBDAA3-503B-2AB1-AE55-95D9E06AA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40572" y="696326"/>
            <a:ext cx="5608830" cy="535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61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4C54A00-DC0B-70CD-58F3-A9987ADCC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09" y="679731"/>
            <a:ext cx="4171994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NOT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269873D-0343-CEAC-EC9E-6335DE61D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9609" y="4685288"/>
            <a:ext cx="4171994" cy="10357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Invierte</a:t>
            </a:r>
            <a:r>
              <a: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</a:t>
            </a:r>
            <a:r>
              <a: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valor, es </a:t>
            </a:r>
            <a:r>
              <a:rPr lang="en-US" sz="2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decir</a:t>
            </a:r>
            <a:r>
              <a: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</a:t>
            </a:r>
            <a:r>
              <a: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es false se </a:t>
            </a:r>
            <a:r>
              <a:rPr lang="en-US" sz="2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vuelte</a:t>
            </a:r>
            <a:r>
              <a: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true, </a:t>
            </a:r>
            <a:r>
              <a:rPr lang="en-US" sz="2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</a:t>
            </a:r>
            <a:r>
              <a: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es true se </a:t>
            </a:r>
            <a:r>
              <a:rPr lang="en-US" sz="2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vuelve</a:t>
            </a:r>
            <a:r>
              <a: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false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FFF87DE7-2739-6EC5-E812-03294348C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40572" y="719047"/>
            <a:ext cx="5608830" cy="53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504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3B47DEC-B32C-6611-893E-11170001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Condicionales</a:t>
            </a:r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If, </a:t>
            </a:r>
            <a:r>
              <a:rPr lang="en-US" sz="5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elif</a:t>
            </a:r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, else.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45B6BC8-01EB-9AED-796E-83D1AADC56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 dirty="0"/>
              <a:t>Es </a:t>
            </a:r>
            <a:r>
              <a:rPr lang="en-US" sz="2200" dirty="0" err="1"/>
              <a:t>una</a:t>
            </a:r>
            <a:r>
              <a:rPr lang="en-US" sz="2200" dirty="0"/>
              <a:t> </a:t>
            </a:r>
            <a:r>
              <a:rPr lang="en-US" sz="2200" dirty="0" err="1"/>
              <a:t>estructura</a:t>
            </a:r>
            <a:r>
              <a:rPr lang="en-US" sz="2200" dirty="0"/>
              <a:t> que </a:t>
            </a:r>
            <a:r>
              <a:rPr lang="en-US" sz="2200" dirty="0" err="1"/>
              <a:t>nos</a:t>
            </a:r>
            <a:r>
              <a:rPr lang="en-US" sz="2200" dirty="0"/>
              <a:t> </a:t>
            </a:r>
            <a:r>
              <a:rPr lang="en-US" sz="2200" dirty="0" err="1"/>
              <a:t>permite</a:t>
            </a:r>
            <a:r>
              <a:rPr lang="en-US" sz="2200" dirty="0"/>
              <a:t> </a:t>
            </a:r>
            <a:r>
              <a:rPr lang="en-US" sz="2200" dirty="0" err="1"/>
              <a:t>hacer</a:t>
            </a:r>
            <a:r>
              <a:rPr lang="en-US" sz="2200" dirty="0"/>
              <a:t> </a:t>
            </a:r>
            <a:r>
              <a:rPr lang="en-US" sz="2200" dirty="0" err="1"/>
              <a:t>condiciones</a:t>
            </a:r>
            <a:r>
              <a:rPr lang="en-US" sz="2200" dirty="0"/>
              <a:t>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 dirty="0"/>
              <a:t>Si la </a:t>
            </a:r>
            <a:r>
              <a:rPr lang="en-US" sz="2200" dirty="0" err="1"/>
              <a:t>condición</a:t>
            </a:r>
            <a:r>
              <a:rPr lang="en-US" sz="2200" dirty="0"/>
              <a:t> se </a:t>
            </a:r>
            <a:r>
              <a:rPr lang="en-US" sz="2200" dirty="0" err="1"/>
              <a:t>cumple</a:t>
            </a:r>
            <a:r>
              <a:rPr lang="en-US" sz="2200" dirty="0"/>
              <a:t> se </a:t>
            </a:r>
            <a:r>
              <a:rPr lang="en-US" sz="2200" dirty="0" err="1"/>
              <a:t>ejecuta</a:t>
            </a:r>
            <a:r>
              <a:rPr lang="en-US" sz="2200" dirty="0"/>
              <a:t> lo que </a:t>
            </a:r>
            <a:r>
              <a:rPr lang="en-US" sz="2200" dirty="0" err="1"/>
              <a:t>este</a:t>
            </a:r>
            <a:r>
              <a:rPr lang="en-US" sz="2200" dirty="0"/>
              <a:t> </a:t>
            </a:r>
            <a:r>
              <a:rPr lang="en-US" sz="2200" dirty="0" err="1"/>
              <a:t>dentro</a:t>
            </a:r>
            <a:r>
              <a:rPr lang="en-US" sz="2200" dirty="0"/>
              <a:t> de </a:t>
            </a:r>
            <a:r>
              <a:rPr lang="en-US" sz="2200" dirty="0" err="1"/>
              <a:t>ella</a:t>
            </a:r>
            <a:r>
              <a:rPr lang="en-US" sz="2200" dirty="0"/>
              <a:t>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 dirty="0" err="1"/>
              <a:t>Puede</a:t>
            </a:r>
            <a:r>
              <a:rPr lang="en-US" sz="2200" dirty="0"/>
              <a:t> </a:t>
            </a:r>
            <a:r>
              <a:rPr lang="en-US" sz="2200" dirty="0" err="1"/>
              <a:t>tener</a:t>
            </a:r>
            <a:r>
              <a:rPr lang="en-US" sz="2200" dirty="0"/>
              <a:t> </a:t>
            </a:r>
            <a:r>
              <a:rPr lang="en-US" sz="2200" dirty="0" err="1"/>
              <a:t>casos</a:t>
            </a:r>
            <a:r>
              <a:rPr lang="en-US" sz="2200" dirty="0"/>
              <a:t> para </a:t>
            </a:r>
            <a:r>
              <a:rPr lang="en-US" sz="2200" dirty="0" err="1"/>
              <a:t>cuando</a:t>
            </a:r>
            <a:r>
              <a:rPr lang="en-US" sz="2200" dirty="0"/>
              <a:t> la </a:t>
            </a:r>
            <a:r>
              <a:rPr lang="en-US" sz="2200" dirty="0" err="1"/>
              <a:t>condición</a:t>
            </a:r>
            <a:r>
              <a:rPr lang="en-US" sz="2200" dirty="0"/>
              <a:t> no se </a:t>
            </a:r>
            <a:r>
              <a:rPr lang="en-US" sz="2200" dirty="0" err="1"/>
              <a:t>cumpla</a:t>
            </a:r>
            <a:r>
              <a:rPr lang="en-US" sz="2200" dirty="0"/>
              <a:t> (else), o </a:t>
            </a:r>
            <a:r>
              <a:rPr lang="en-US" sz="2200" dirty="0" err="1"/>
              <a:t>cuando</a:t>
            </a:r>
            <a:r>
              <a:rPr lang="en-US" sz="2200" dirty="0"/>
              <a:t> se </a:t>
            </a:r>
            <a:r>
              <a:rPr lang="en-US" sz="2200" dirty="0" err="1"/>
              <a:t>requiere</a:t>
            </a:r>
            <a:r>
              <a:rPr lang="en-US" sz="2200" dirty="0"/>
              <a:t> </a:t>
            </a:r>
            <a:r>
              <a:rPr lang="en-US" sz="2200" dirty="0" err="1"/>
              <a:t>verificar</a:t>
            </a:r>
            <a:r>
              <a:rPr lang="en-US" sz="2200" dirty="0"/>
              <a:t> algo </a:t>
            </a:r>
            <a:r>
              <a:rPr lang="en-US" sz="2200" dirty="0" err="1"/>
              <a:t>más</a:t>
            </a:r>
            <a:r>
              <a:rPr lang="en-US" sz="2200" dirty="0"/>
              <a:t>(</a:t>
            </a:r>
            <a:r>
              <a:rPr lang="en-US" sz="2200" dirty="0" err="1"/>
              <a:t>elif</a:t>
            </a:r>
            <a:r>
              <a:rPr lang="en-US" sz="2200" dirty="0"/>
              <a:t>)</a:t>
            </a:r>
          </a:p>
        </p:txBody>
      </p:sp>
      <p:pic>
        <p:nvPicPr>
          <p:cNvPr id="6" name="Marcador de contenido 5" descr="Texto&#10;&#10;Descripción generada automáticamente">
            <a:extLst>
              <a:ext uri="{FF2B5EF4-FFF2-40B4-BE49-F238E27FC236}">
                <a16:creationId xmlns:a16="http://schemas.microsoft.com/office/drawing/2014/main" id="{ADA11754-C05C-D12D-9F97-2863612454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9048" y="1552480"/>
            <a:ext cx="5458968" cy="375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818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59" name="Group 2058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60" name="Oval 2059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1" name="Oval 2060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2" name="Oval 2061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3" name="Oval 2062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4" name="Oval 2063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5" name="Oval 2064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67" name="Rectangle 2066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070" name="Straight Connector 2069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1" name="Straight Connector 2070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2" name="Straight Connector 2071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3" name="Straight Connector 2072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75" name="Rectangle 2074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77" name="Group 2076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2078" name="Straight Connector 2077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9" name="Straight Connector 2078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0" name="Straight Connector 2079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1" name="Straight Connector 2080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26FF22E-3282-1E00-4A1A-CDD4BC0D6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4018137"/>
            <a:ext cx="5071221" cy="212958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Instructores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 descr="Logo Cinvestav">
            <a:extLst>
              <a:ext uri="{FF2B5EF4-FFF2-40B4-BE49-F238E27FC236}">
                <a16:creationId xmlns:a16="http://schemas.microsoft.com/office/drawing/2014/main" id="{1A5EED01-067A-DE05-F772-243D677F07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1359" y="773035"/>
            <a:ext cx="10843065" cy="295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83" name="Group 2082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2084" name="Straight Connector 2083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5" name="Straight Connector 2084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6" name="Straight Connector 2085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7" name="Straight Connector 2086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89" name="Oval 2088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4E273A7-71A1-88EA-3FE0-9FB9B93A89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25304" y="4018143"/>
            <a:ext cx="5549111" cy="2129599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M. </a:t>
            </a:r>
            <a:r>
              <a:rPr lang="en-US" sz="1500" dirty="0" err="1">
                <a:solidFill>
                  <a:schemeClr val="bg1"/>
                </a:solidFill>
              </a:rPr>
              <a:t>en</a:t>
            </a:r>
            <a:r>
              <a:rPr lang="en-US" sz="1500" dirty="0">
                <a:solidFill>
                  <a:schemeClr val="bg1"/>
                </a:solidFill>
              </a:rPr>
              <a:t> C. Andres </a:t>
            </a:r>
            <a:r>
              <a:rPr lang="en-US" sz="1500" dirty="0" err="1">
                <a:solidFill>
                  <a:schemeClr val="bg1"/>
                </a:solidFill>
              </a:rPr>
              <a:t>Cureño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Ramire</a:t>
            </a:r>
            <a:r>
              <a:rPr lang="en-US" sz="1500" dirty="0">
                <a:solidFill>
                  <a:schemeClr val="bg1"/>
                </a:solidFill>
              </a:rPr>
              <a:t> (Andres): </a:t>
            </a:r>
            <a:r>
              <a:rPr lang="en-US" sz="1500" dirty="0" err="1">
                <a:solidFill>
                  <a:schemeClr val="bg1"/>
                </a:solidFill>
              </a:rPr>
              <a:t>Estudiante</a:t>
            </a:r>
            <a:r>
              <a:rPr lang="en-US" sz="1500" dirty="0">
                <a:solidFill>
                  <a:schemeClr val="bg1"/>
                </a:solidFill>
              </a:rPr>
              <a:t> de </a:t>
            </a:r>
            <a:r>
              <a:rPr lang="en-US" sz="1500" dirty="0" err="1">
                <a:solidFill>
                  <a:schemeClr val="bg1"/>
                </a:solidFill>
              </a:rPr>
              <a:t>doctorado</a:t>
            </a:r>
            <a:r>
              <a:rPr lang="en-US" sz="1500" dirty="0">
                <a:solidFill>
                  <a:schemeClr val="bg1"/>
                </a:solidFill>
              </a:rPr>
              <a:t>: </a:t>
            </a:r>
            <a:r>
              <a:rPr lang="en-US" sz="1500" dirty="0" err="1">
                <a:solidFill>
                  <a:schemeClr val="bg1"/>
                </a:solidFill>
              </a:rPr>
              <a:t>Inteligencia</a:t>
            </a:r>
            <a:r>
              <a:rPr lang="en-US" sz="1500" dirty="0">
                <a:solidFill>
                  <a:schemeClr val="bg1"/>
                </a:solidFill>
              </a:rPr>
              <a:t> Artificial - Neuro </a:t>
            </a:r>
            <a:r>
              <a:rPr lang="en-US" sz="1500" dirty="0" err="1">
                <a:solidFill>
                  <a:schemeClr val="bg1"/>
                </a:solidFill>
              </a:rPr>
              <a:t>evolución</a:t>
            </a:r>
            <a:r>
              <a:rPr lang="en-US" sz="1500" dirty="0">
                <a:solidFill>
                  <a:schemeClr val="bg1"/>
                </a:solidFill>
              </a:rPr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M. </a:t>
            </a:r>
            <a:r>
              <a:rPr lang="en-US" sz="1500" dirty="0" err="1">
                <a:solidFill>
                  <a:schemeClr val="bg1"/>
                </a:solidFill>
              </a:rPr>
              <a:t>en</a:t>
            </a:r>
            <a:r>
              <a:rPr lang="en-US" sz="1500" dirty="0">
                <a:solidFill>
                  <a:schemeClr val="bg1"/>
                </a:solidFill>
              </a:rPr>
              <a:t> C. Josue Alberto: </a:t>
            </a:r>
            <a:r>
              <a:rPr lang="en-US" sz="1500" dirty="0" err="1">
                <a:solidFill>
                  <a:schemeClr val="bg1"/>
                </a:solidFill>
              </a:rPr>
              <a:t>Estudiante</a:t>
            </a:r>
            <a:r>
              <a:rPr lang="en-US" sz="1500" dirty="0">
                <a:solidFill>
                  <a:schemeClr val="bg1"/>
                </a:solidFill>
              </a:rPr>
              <a:t> de </a:t>
            </a:r>
            <a:r>
              <a:rPr lang="en-US" sz="1500" dirty="0" err="1">
                <a:solidFill>
                  <a:schemeClr val="bg1"/>
                </a:solidFill>
              </a:rPr>
              <a:t>doctorado</a:t>
            </a:r>
            <a:r>
              <a:rPr lang="en-US" sz="1500" dirty="0">
                <a:solidFill>
                  <a:schemeClr val="bg1"/>
                </a:solidFill>
              </a:rPr>
              <a:t>: </a:t>
            </a:r>
            <a:r>
              <a:rPr lang="en-US" sz="1500" dirty="0" err="1">
                <a:solidFill>
                  <a:schemeClr val="bg1"/>
                </a:solidFill>
              </a:rPr>
              <a:t>Sistemas</a:t>
            </a:r>
            <a:r>
              <a:rPr lang="en-US" sz="1500" dirty="0">
                <a:solidFill>
                  <a:schemeClr val="bg1"/>
                </a:solidFill>
              </a:rPr>
              <a:t> de </a:t>
            </a:r>
            <a:r>
              <a:rPr lang="en-US" sz="1500" dirty="0" err="1">
                <a:solidFill>
                  <a:schemeClr val="bg1"/>
                </a:solidFill>
              </a:rPr>
              <a:t>cómputo</a:t>
            </a:r>
            <a:r>
              <a:rPr lang="en-US" sz="1500" dirty="0">
                <a:solidFill>
                  <a:schemeClr val="bg1"/>
                </a:solidFill>
              </a:rPr>
              <a:t> – </a:t>
            </a:r>
            <a:r>
              <a:rPr lang="en-US" sz="1500" dirty="0" err="1">
                <a:solidFill>
                  <a:schemeClr val="bg1"/>
                </a:solidFill>
              </a:rPr>
              <a:t>Computación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cuántica</a:t>
            </a:r>
            <a:r>
              <a:rPr lang="en-US" sz="1500" dirty="0">
                <a:solidFill>
                  <a:schemeClr val="bg1"/>
                </a:solidFill>
              </a:rPr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M. En C. Luis Alejandro Pérez Sarmiento (Alex): </a:t>
            </a:r>
            <a:r>
              <a:rPr lang="en-US" sz="1500" dirty="0" err="1">
                <a:solidFill>
                  <a:schemeClr val="bg1"/>
                </a:solidFill>
              </a:rPr>
              <a:t>Estudiante</a:t>
            </a:r>
            <a:r>
              <a:rPr lang="en-US" sz="1500" dirty="0">
                <a:solidFill>
                  <a:schemeClr val="bg1"/>
                </a:solidFill>
              </a:rPr>
              <a:t> de </a:t>
            </a:r>
            <a:r>
              <a:rPr lang="en-US" sz="1500" dirty="0" err="1">
                <a:solidFill>
                  <a:schemeClr val="bg1"/>
                </a:solidFill>
              </a:rPr>
              <a:t>doctorado</a:t>
            </a:r>
            <a:r>
              <a:rPr lang="en-US" sz="1500" dirty="0">
                <a:solidFill>
                  <a:schemeClr val="bg1"/>
                </a:solidFill>
              </a:rPr>
              <a:t>: </a:t>
            </a:r>
            <a:r>
              <a:rPr lang="en-US" sz="1500" dirty="0" err="1">
                <a:solidFill>
                  <a:schemeClr val="bg1"/>
                </a:solidFill>
              </a:rPr>
              <a:t>Sistemas</a:t>
            </a:r>
            <a:r>
              <a:rPr lang="en-US" sz="1500" dirty="0">
                <a:solidFill>
                  <a:schemeClr val="bg1"/>
                </a:solidFill>
              </a:rPr>
              <a:t> de </a:t>
            </a:r>
            <a:r>
              <a:rPr lang="en-US" sz="1500" dirty="0" err="1">
                <a:solidFill>
                  <a:schemeClr val="bg1"/>
                </a:solidFill>
              </a:rPr>
              <a:t>cómputo</a:t>
            </a:r>
            <a:r>
              <a:rPr lang="en-US" sz="1500" dirty="0">
                <a:solidFill>
                  <a:schemeClr val="bg1"/>
                </a:solidFill>
              </a:rPr>
              <a:t> – </a:t>
            </a:r>
            <a:r>
              <a:rPr lang="en-US" sz="1500" dirty="0" err="1">
                <a:solidFill>
                  <a:schemeClr val="bg1"/>
                </a:solidFill>
              </a:rPr>
              <a:t>Criptografía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simétrica</a:t>
            </a:r>
            <a:r>
              <a:rPr lang="en-US" sz="1500" dirty="0">
                <a:solidFill>
                  <a:schemeClr val="bg1"/>
                </a:solidFill>
              </a:rPr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Dra. Brisbane Ovilla Martínez (Bris):  </a:t>
            </a:r>
            <a:r>
              <a:rPr lang="en-US" sz="1500" dirty="0" err="1">
                <a:solidFill>
                  <a:schemeClr val="bg1"/>
                </a:solidFill>
              </a:rPr>
              <a:t>Investigadora</a:t>
            </a:r>
            <a:r>
              <a:rPr lang="en-US" sz="1500" dirty="0">
                <a:solidFill>
                  <a:schemeClr val="bg1"/>
                </a:solidFill>
              </a:rPr>
              <a:t> del </a:t>
            </a:r>
            <a:r>
              <a:rPr lang="en-US" sz="1500" dirty="0" err="1">
                <a:solidFill>
                  <a:schemeClr val="bg1"/>
                </a:solidFill>
              </a:rPr>
              <a:t>departamento</a:t>
            </a:r>
            <a:r>
              <a:rPr lang="en-US" sz="1500" dirty="0">
                <a:solidFill>
                  <a:schemeClr val="bg1"/>
                </a:solidFill>
              </a:rPr>
              <a:t>: </a:t>
            </a:r>
            <a:r>
              <a:rPr lang="en-US" sz="1500" dirty="0" err="1">
                <a:solidFill>
                  <a:schemeClr val="bg1"/>
                </a:solidFill>
              </a:rPr>
              <a:t>Sistemas</a:t>
            </a:r>
            <a:r>
              <a:rPr lang="en-US" sz="1500" dirty="0">
                <a:solidFill>
                  <a:schemeClr val="bg1"/>
                </a:solidFill>
              </a:rPr>
              <a:t> de </a:t>
            </a:r>
            <a:r>
              <a:rPr lang="en-US" sz="1500" dirty="0" err="1">
                <a:solidFill>
                  <a:schemeClr val="bg1"/>
                </a:solidFill>
              </a:rPr>
              <a:t>cómputo</a:t>
            </a:r>
            <a:r>
              <a:rPr lang="en-US" sz="1500" dirty="0">
                <a:solidFill>
                  <a:schemeClr val="bg1"/>
                </a:solidFill>
              </a:rPr>
              <a:t> – </a:t>
            </a:r>
            <a:r>
              <a:rPr lang="en-US" sz="1500" dirty="0" err="1">
                <a:solidFill>
                  <a:schemeClr val="bg1"/>
                </a:solidFill>
              </a:rPr>
              <a:t>seguridad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en</a:t>
            </a:r>
            <a:r>
              <a:rPr lang="en-US" sz="1500" dirty="0">
                <a:solidFill>
                  <a:schemeClr val="bg1"/>
                </a:solidFill>
              </a:rPr>
              <a:t> hardware.</a:t>
            </a:r>
          </a:p>
        </p:txBody>
      </p:sp>
    </p:spTree>
    <p:extLst>
      <p:ext uri="{BB962C8B-B14F-4D97-AF65-F5344CB8AC3E}">
        <p14:creationId xmlns:p14="http://schemas.microsoft.com/office/powerpoint/2010/main" val="2940750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3B47DEC-B32C-6611-893E-11170001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If se toma todo muy literalmente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2D4B40F-8F6C-CA17-A071-FF1B662BE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Mi </a:t>
            </a:r>
            <a:r>
              <a:rPr lang="en-US" sz="2000" dirty="0" err="1"/>
              <a:t>madre</a:t>
            </a:r>
            <a:r>
              <a:rPr lang="en-US" sz="2000" dirty="0"/>
              <a:t> me </a:t>
            </a:r>
            <a:r>
              <a:rPr lang="en-US" sz="2000" dirty="0" err="1"/>
              <a:t>dijo</a:t>
            </a:r>
            <a:r>
              <a:rPr lang="en-US" sz="2000" dirty="0"/>
              <a:t>: Ve a la tienda y </a:t>
            </a:r>
            <a:r>
              <a:rPr lang="en-US" sz="2000" dirty="0" err="1"/>
              <a:t>trae</a:t>
            </a:r>
            <a:r>
              <a:rPr lang="en-US" sz="2000" dirty="0"/>
              <a:t>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botella</a:t>
            </a:r>
            <a:r>
              <a:rPr lang="en-US" sz="2000" dirty="0"/>
              <a:t> de leche. Si hay huevos , </a:t>
            </a:r>
            <a:r>
              <a:rPr lang="en-US" sz="2000" dirty="0" err="1"/>
              <a:t>trae</a:t>
            </a:r>
            <a:r>
              <a:rPr lang="en-US" sz="2000" dirty="0"/>
              <a:t> media </a:t>
            </a:r>
            <a:r>
              <a:rPr lang="en-US" sz="2000" dirty="0" err="1"/>
              <a:t>docena</a:t>
            </a:r>
            <a:r>
              <a:rPr lang="en-US" sz="2000" dirty="0"/>
              <a:t>.</a:t>
            </a:r>
          </a:p>
          <a:p>
            <a:r>
              <a:rPr lang="en-US" sz="2000" dirty="0" err="1"/>
              <a:t>Volví</a:t>
            </a:r>
            <a:r>
              <a:rPr lang="en-US" sz="2000" dirty="0"/>
              <a:t> con 6 </a:t>
            </a:r>
            <a:r>
              <a:rPr lang="en-US" sz="2000" dirty="0" err="1"/>
              <a:t>botellas</a:t>
            </a:r>
            <a:r>
              <a:rPr lang="en-US" sz="2000" dirty="0"/>
              <a:t> de leche , y mi </a:t>
            </a:r>
            <a:r>
              <a:rPr lang="en-US" sz="2000" dirty="0" err="1"/>
              <a:t>madre</a:t>
            </a:r>
            <a:r>
              <a:rPr lang="en-US" sz="2000" dirty="0"/>
              <a:t> </a:t>
            </a:r>
            <a:r>
              <a:rPr lang="en-US" sz="2000" dirty="0" err="1"/>
              <a:t>preguntó</a:t>
            </a:r>
            <a:r>
              <a:rPr lang="en-US" sz="2000" dirty="0"/>
              <a:t>: ¿Por </a:t>
            </a:r>
            <a:r>
              <a:rPr lang="en-US" sz="2000" dirty="0" err="1"/>
              <a:t>qué</a:t>
            </a:r>
            <a:r>
              <a:rPr lang="en-US" sz="2000" dirty="0"/>
              <a:t> has </a:t>
            </a:r>
            <a:r>
              <a:rPr lang="en-US" sz="2000" dirty="0" err="1"/>
              <a:t>comprado</a:t>
            </a:r>
            <a:r>
              <a:rPr lang="en-US" sz="2000" dirty="0"/>
              <a:t> 6 </a:t>
            </a:r>
            <a:r>
              <a:rPr lang="en-US" sz="2000" dirty="0" err="1"/>
              <a:t>botellas</a:t>
            </a:r>
            <a:r>
              <a:rPr lang="en-US" sz="2000" dirty="0"/>
              <a:t> de leche? </a:t>
            </a:r>
          </a:p>
          <a:p>
            <a:r>
              <a:rPr lang="en-US" sz="2000" dirty="0" err="1"/>
              <a:t>Mientras</a:t>
            </a:r>
            <a:r>
              <a:rPr lang="en-US" sz="2000" dirty="0"/>
              <a:t> </a:t>
            </a:r>
            <a:r>
              <a:rPr lang="en-US" sz="2000" dirty="0" err="1"/>
              <a:t>yo</a:t>
            </a:r>
            <a:r>
              <a:rPr lang="en-US" sz="2000" dirty="0"/>
              <a:t> </a:t>
            </a:r>
            <a:r>
              <a:rPr lang="en-US" sz="2000" dirty="0" err="1"/>
              <a:t>gritaba</a:t>
            </a:r>
            <a:r>
              <a:rPr lang="en-US" sz="2000" dirty="0"/>
              <a:t>: con la </a:t>
            </a:r>
            <a:r>
              <a:rPr lang="en-US" sz="2000" dirty="0" err="1"/>
              <a:t>chancla</a:t>
            </a:r>
            <a:r>
              <a:rPr lang="en-US" sz="2000" dirty="0"/>
              <a:t> no.</a:t>
            </a:r>
          </a:p>
          <a:p>
            <a:endParaRPr lang="en-US" sz="20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Fila y pila de huevos en una bandeja">
            <a:extLst>
              <a:ext uri="{FF2B5EF4-FFF2-40B4-BE49-F238E27FC236}">
                <a16:creationId xmlns:a16="http://schemas.microsoft.com/office/drawing/2014/main" id="{AF39CB62-11DB-34D7-E9E8-BC9A246EDF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80" r="25336" b="2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8006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3B47DEC-B32C-6611-893E-11170001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Ciclos for y while.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45B6BC8-01EB-9AED-796E-83D1AADC56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5066" y="2031101"/>
            <a:ext cx="4282984" cy="35119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s-ES_tradnl" sz="1800" dirty="0"/>
              <a:t>Es una estructura que nos permite realizar muchas veces una acción.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s-ES_tradnl" sz="1800" dirty="0"/>
              <a:t>Si la condición se cumple se ejecuta lo que este dentro de ella.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s-ES_tradnl" sz="1800" dirty="0"/>
              <a:t>Cuando la condición acaba se termina el ciclo.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s-ES_tradnl" sz="1800" dirty="0"/>
              <a:t>Sirven para recorrer listas.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7" descr="Captura de pantalla con letras&#10;&#10;Descripción generada automáticamente">
            <a:extLst>
              <a:ext uri="{FF2B5EF4-FFF2-40B4-BE49-F238E27FC236}">
                <a16:creationId xmlns:a16="http://schemas.microsoft.com/office/drawing/2014/main" id="{CF06D7C8-29C1-AE26-E8C7-65E1CD1576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7738" y="1434214"/>
            <a:ext cx="5628018" cy="375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38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!!Rectangle">
            <a:extLst>
              <a:ext uri="{FF2B5EF4-FFF2-40B4-BE49-F238E27FC236}">
                <a16:creationId xmlns:a16="http://schemas.microsoft.com/office/drawing/2014/main" id="{D4906370-1564-49FA-A802-58546B392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lendario sobre la mesa">
            <a:extLst>
              <a:ext uri="{FF2B5EF4-FFF2-40B4-BE49-F238E27FC236}">
                <a16:creationId xmlns:a16="http://schemas.microsoft.com/office/drawing/2014/main" id="{0F3343D7-11ED-AA23-FBD8-C028FFEE159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5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EF640709-BDFD-453B-B75D-6212E7A8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11500" y="370600"/>
            <a:ext cx="5923842" cy="5923842"/>
          </a:xfrm>
          <a:prstGeom prst="ellipse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38A8A3E-196D-11B2-514D-22CF9F92B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7192" y="1032483"/>
            <a:ext cx="5037616" cy="29823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Si </a:t>
            </a:r>
            <a:r>
              <a:rPr lang="en-US" sz="6000"/>
              <a:t>otra</a:t>
            </a:r>
            <a:r>
              <a:rPr lang="en-US" sz="6000" dirty="0"/>
              <a:t> </a:t>
            </a:r>
            <a:r>
              <a:rPr lang="en-US" sz="6000"/>
              <a:t>vez</a:t>
            </a:r>
            <a:r>
              <a:rPr lang="en-US" sz="6000" dirty="0"/>
              <a:t> a </a:t>
            </a:r>
            <a:r>
              <a:rPr lang="en-US" sz="6000"/>
              <a:t>ti</a:t>
            </a:r>
            <a:r>
              <a:rPr lang="en-US" sz="6000" dirty="0"/>
              <a:t>.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192B55-E211-0E58-B4E4-A9B9CF0C0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7192" y="4106918"/>
            <a:ext cx="5037616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En la </a:t>
            </a:r>
            <a:r>
              <a:rPr lang="en-US" sz="2400"/>
              <a:t>carpeta</a:t>
            </a:r>
            <a:r>
              <a:rPr lang="en-US" sz="2400" dirty="0"/>
              <a:t> de </a:t>
            </a:r>
            <a:r>
              <a:rPr lang="en-US" sz="2400"/>
              <a:t>ejercicios</a:t>
            </a:r>
            <a:r>
              <a:rPr lang="en-US" sz="2400" dirty="0"/>
              <a:t>, </a:t>
            </a:r>
            <a:r>
              <a:rPr lang="en-US" sz="2400"/>
              <a:t>abre</a:t>
            </a:r>
            <a:r>
              <a:rPr lang="en-US" sz="2400" dirty="0"/>
              <a:t> </a:t>
            </a:r>
            <a:r>
              <a:rPr lang="en-US" sz="2400"/>
              <a:t>el</a:t>
            </a:r>
            <a:r>
              <a:rPr lang="en-US" sz="2400" dirty="0"/>
              <a:t> </a:t>
            </a:r>
            <a:r>
              <a:rPr lang="en-US" sz="2400"/>
              <a:t>archivo</a:t>
            </a:r>
            <a:r>
              <a:rPr lang="en-US" sz="2400" dirty="0"/>
              <a:t> T4_Logica.py y </a:t>
            </a:r>
            <a:r>
              <a:rPr lang="en-US" sz="2400"/>
              <a:t>realiza</a:t>
            </a:r>
            <a:r>
              <a:rPr lang="en-US" sz="2400" dirty="0"/>
              <a:t> la </a:t>
            </a:r>
            <a:r>
              <a:rPr lang="en-US" sz="2400"/>
              <a:t>actividad</a:t>
            </a:r>
            <a:r>
              <a:rPr lang="en-US" sz="2400" dirty="0"/>
              <a:t>. </a:t>
            </a: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B4019478-3FDC-438C-8848-1D7DA864A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366740" flipV="1">
            <a:off x="2607299" y="8363"/>
            <a:ext cx="6816262" cy="6816262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E406479-1D57-4209-B128-3C8174624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3400" y="4609861"/>
            <a:ext cx="873032" cy="849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419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3B47DEC-B32C-6611-893E-11170001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Funciones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45B6BC8-01EB-9AED-796E-83D1AADC56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1802" y="2743200"/>
            <a:ext cx="4646905" cy="36131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Evita la duplicación de código.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Reducen la cantidad de líneas de código.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Legibilidad y claridad.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Mantenimiento y escalabilidad.</a:t>
            </a:r>
          </a:p>
        </p:txBody>
      </p:sp>
      <p:pic>
        <p:nvPicPr>
          <p:cNvPr id="8" name="Marcador de contenido 7" descr="Texto&#10;&#10;Descripción generada automáticamente">
            <a:extLst>
              <a:ext uri="{FF2B5EF4-FFF2-40B4-BE49-F238E27FC236}">
                <a16:creationId xmlns:a16="http://schemas.microsoft.com/office/drawing/2014/main" id="{929F9DCD-4370-A735-CB4A-F8240E9EB7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18131" b="1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931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3D0D312-D0A8-2B93-36F3-25617FF88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Funciones</a:t>
            </a:r>
          </a:p>
        </p:txBody>
      </p:sp>
      <p:pic>
        <p:nvPicPr>
          <p:cNvPr id="7" name="Marcador de contenido 6" descr="Texto&#10;&#10;Descripción generada automáticamente">
            <a:extLst>
              <a:ext uri="{FF2B5EF4-FFF2-40B4-BE49-F238E27FC236}">
                <a16:creationId xmlns:a16="http://schemas.microsoft.com/office/drawing/2014/main" id="{B0F6A0EB-F9F1-FCDA-244F-886035F361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1318" y="1675227"/>
            <a:ext cx="934936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2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38A8A3E-196D-11B2-514D-22CF9F92B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 </a:t>
            </a:r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quinta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es la </a:t>
            </a:r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vencida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, no la </a:t>
            </a:r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tercera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192B55-E211-0E58-B4E4-A9B9CF0C0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3809" y="953037"/>
            <a:ext cx="4036333" cy="17098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s-ES_tradnl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 la carpeta de ejercicios, abre el archivo T5_Funciones.py y realiza la actividad.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lendario sobre la mesa">
            <a:extLst>
              <a:ext uri="{FF2B5EF4-FFF2-40B4-BE49-F238E27FC236}">
                <a16:creationId xmlns:a16="http://schemas.microsoft.com/office/drawing/2014/main" id="{0F3343D7-11ED-AA23-FBD8-C028FFEE15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30"/>
          <a:stretch/>
        </p:blipFill>
        <p:spPr>
          <a:xfrm>
            <a:off x="5922492" y="1842617"/>
            <a:ext cx="5536001" cy="311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6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ED9C414A-A284-4D73-B9C7-54C138F6D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3867EA4-9A3F-5D62-F0F5-0A22895F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862" y="680482"/>
            <a:ext cx="2955852" cy="32831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El proyecto.</a:t>
            </a: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A3DAD80A-CFC8-4003-858B-671FF2048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5045" y="0"/>
            <a:ext cx="7406956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1026" name="Picture 2" descr="Texto&#10;&#10;Descripción generada automáticamente">
            <a:extLst>
              <a:ext uri="{FF2B5EF4-FFF2-40B4-BE49-F238E27FC236}">
                <a16:creationId xmlns:a16="http://schemas.microsoft.com/office/drawing/2014/main" id="{B8FFE33A-A878-8A67-152C-BFBA41C784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9569" y="680483"/>
            <a:ext cx="3298220" cy="549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622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DA90B27-4E53-7263-18A3-9F56B25A3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s-MX" sz="4000"/>
              <a:t>¿Qué es la programación?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11BAEA-22A2-0008-6995-75C728220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 algn="just"/>
            <a:r>
              <a:rPr lang="es-MX" sz="2000" dirty="0"/>
              <a:t>Es el proceso de crear un conjunto de instrucciones que indican a una computadora como realizar una tarea. </a:t>
            </a:r>
          </a:p>
          <a:p>
            <a:pPr algn="just"/>
            <a:r>
              <a:rPr lang="es-MX" sz="2000" dirty="0"/>
              <a:t>Incluye todas las tareas necesarias para que el código funcione correctamente y cumpla el objetivo para el cual se escribió.</a:t>
            </a:r>
          </a:p>
        </p:txBody>
      </p:sp>
      <p:pic>
        <p:nvPicPr>
          <p:cNvPr id="13" name="Picture 4" descr="Manos en el teclado y el ratón">
            <a:extLst>
              <a:ext uri="{FF2B5EF4-FFF2-40B4-BE49-F238E27FC236}">
                <a16:creationId xmlns:a16="http://schemas.microsoft.com/office/drawing/2014/main" id="{7A85A9F7-8D03-84F8-6158-EB4E8D07BA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325" r="12274" b="-2"/>
          <a:stretch/>
        </p:blipFill>
        <p:spPr>
          <a:xfrm>
            <a:off x="6096000" y="0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56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0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6" name="Rectangle 1032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B6C390-73D8-A462-14B3-13B1DF31B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s-MX" sz="3200">
                <a:solidFill>
                  <a:srgbClr val="595959"/>
                </a:solidFill>
              </a:rPr>
              <a:t>¿Qué es un lenguaje de programación?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4702B2-E3A4-E598-FBCF-55341D136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pPr algn="just"/>
            <a:r>
              <a:rPr lang="es-MX" sz="2000" dirty="0">
                <a:solidFill>
                  <a:srgbClr val="595959"/>
                </a:solidFill>
              </a:rPr>
              <a:t>Es una herramienta que permite desarrollar software o programas para computadora.</a:t>
            </a:r>
          </a:p>
          <a:p>
            <a:pPr algn="just"/>
            <a:r>
              <a:rPr lang="es-MX" sz="2000" dirty="0">
                <a:solidFill>
                  <a:srgbClr val="595959"/>
                </a:solidFill>
              </a:rPr>
              <a:t>La función principal de los lenguajes de programación es escribir programas que permiten la comunicación usuario-máquina.</a:t>
            </a:r>
          </a:p>
        </p:txBody>
      </p:sp>
      <p:pic>
        <p:nvPicPr>
          <p:cNvPr id="1026" name="Picture 2" descr="Logo Python">
            <a:extLst>
              <a:ext uri="{FF2B5EF4-FFF2-40B4-BE49-F238E27FC236}">
                <a16:creationId xmlns:a16="http://schemas.microsoft.com/office/drawing/2014/main" id="{8BBB380C-7F60-C7E6-8AC5-D1846225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81801" y="1062590"/>
            <a:ext cx="4797056" cy="47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750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B6C390-73D8-A462-14B3-13B1DF31B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s-MX" sz="3800"/>
              <a:t>¿Qué es un Entorno de Desarrollo Integrado (IDE)?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4702B2-E3A4-E598-FBCF-55341D136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s-MX" sz="2200" dirty="0"/>
              <a:t>Es una aplicación informática que proporciona servicios integrales para facilitar al desarrollador o programador el desarrollo de software.</a:t>
            </a:r>
          </a:p>
          <a:p>
            <a:pPr marL="0" indent="0">
              <a:buNone/>
            </a:pPr>
            <a:endParaRPr lang="es-MX" sz="2200" dirty="0"/>
          </a:p>
        </p:txBody>
      </p:sp>
      <p:pic>
        <p:nvPicPr>
          <p:cNvPr id="4" name="Picture 2" descr="Tutorial de Visual Studio Code">
            <a:extLst>
              <a:ext uri="{FF2B5EF4-FFF2-40B4-BE49-F238E27FC236}">
                <a16:creationId xmlns:a16="http://schemas.microsoft.com/office/drawing/2014/main" id="{B204C68B-6467-AE80-E1DD-3638C1CE5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" b="179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806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1F4F1E-B1D1-0FED-DF0E-4F99A242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sz="5400"/>
              <a:t>Herramientas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C2E8CF33-6CD9-94CE-5DA8-4E216BA717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7470970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2885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D4D070-8DD5-B724-6163-7412AF2EC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¿Cómo es un código de programación? </a:t>
            </a:r>
          </a:p>
        </p:txBody>
      </p:sp>
    </p:spTree>
    <p:extLst>
      <p:ext uri="{BB962C8B-B14F-4D97-AF65-F5344CB8AC3E}">
        <p14:creationId xmlns:p14="http://schemas.microsoft.com/office/powerpoint/2010/main" val="89896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0" name="Rectangle 2059">
            <a:extLst>
              <a:ext uri="{FF2B5EF4-FFF2-40B4-BE49-F238E27FC236}">
                <a16:creationId xmlns:a16="http://schemas.microsoft.com/office/drawing/2014/main" id="{6EE0B6E2-7CE8-4D86-87FC-4B58A7D8E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F9C67A41-89C5-36F7-75C5-C288A042D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4914"/>
          <a:stretch/>
        </p:blipFill>
        <p:spPr>
          <a:xfrm>
            <a:off x="577637" y="424330"/>
            <a:ext cx="11036726" cy="5869478"/>
          </a:xfrm>
          <a:custGeom>
            <a:avLst/>
            <a:gdLst/>
            <a:ahLst/>
            <a:cxnLst/>
            <a:rect l="l" t="t" r="r" b="b"/>
            <a:pathLst>
              <a:path w="10630858" h="5869478">
                <a:moveTo>
                  <a:pt x="5791061" y="218"/>
                </a:moveTo>
                <a:cubicBezTo>
                  <a:pt x="5877327" y="-560"/>
                  <a:pt x="5971399" y="626"/>
                  <a:pt x="6073275" y="5793"/>
                </a:cubicBezTo>
                <a:cubicBezTo>
                  <a:pt x="6098744" y="7086"/>
                  <a:pt x="6121786" y="8165"/>
                  <a:pt x="6142651" y="9057"/>
                </a:cubicBezTo>
                <a:lnTo>
                  <a:pt x="6164185" y="9874"/>
                </a:lnTo>
                <a:lnTo>
                  <a:pt x="6258731" y="5793"/>
                </a:lnTo>
                <a:lnTo>
                  <a:pt x="6319194" y="2002"/>
                </a:lnTo>
                <a:lnTo>
                  <a:pt x="6413049" y="11772"/>
                </a:lnTo>
                <a:cubicBezTo>
                  <a:pt x="6592720" y="42783"/>
                  <a:pt x="6774188" y="66100"/>
                  <a:pt x="6956654" y="46745"/>
                </a:cubicBezTo>
                <a:cubicBezTo>
                  <a:pt x="7082424" y="33223"/>
                  <a:pt x="7207994" y="25294"/>
                  <a:pt x="7334364" y="25763"/>
                </a:cubicBezTo>
                <a:cubicBezTo>
                  <a:pt x="7624835" y="25763"/>
                  <a:pt x="7915502" y="28559"/>
                  <a:pt x="8205974" y="22730"/>
                </a:cubicBezTo>
                <a:cubicBezTo>
                  <a:pt x="8464499" y="17601"/>
                  <a:pt x="8722029" y="6412"/>
                  <a:pt x="8980756" y="34620"/>
                </a:cubicBezTo>
                <a:cubicBezTo>
                  <a:pt x="9362658" y="76124"/>
                  <a:pt x="9746556" y="62832"/>
                  <a:pt x="10129655" y="57937"/>
                </a:cubicBezTo>
                <a:lnTo>
                  <a:pt x="10163726" y="56766"/>
                </a:lnTo>
                <a:lnTo>
                  <a:pt x="10254950" y="73131"/>
                </a:lnTo>
                <a:lnTo>
                  <a:pt x="10311819" y="101928"/>
                </a:lnTo>
                <a:cubicBezTo>
                  <a:pt x="10479504" y="200737"/>
                  <a:pt x="10591476" y="367254"/>
                  <a:pt x="10625532" y="561669"/>
                </a:cubicBezTo>
                <a:lnTo>
                  <a:pt x="10626834" y="578090"/>
                </a:lnTo>
                <a:lnTo>
                  <a:pt x="10611964" y="734537"/>
                </a:lnTo>
                <a:cubicBezTo>
                  <a:pt x="10602387" y="823467"/>
                  <a:pt x="10587763" y="913306"/>
                  <a:pt x="10611964" y="1001326"/>
                </a:cubicBezTo>
                <a:cubicBezTo>
                  <a:pt x="10628543" y="1062669"/>
                  <a:pt x="10632231" y="1127783"/>
                  <a:pt x="10622705" y="1191154"/>
                </a:cubicBezTo>
                <a:cubicBezTo>
                  <a:pt x="10606645" y="1303627"/>
                  <a:pt x="10603293" y="1418084"/>
                  <a:pt x="10612740" y="1531572"/>
                </a:cubicBezTo>
                <a:cubicBezTo>
                  <a:pt x="10618978" y="1606398"/>
                  <a:pt x="10618020" y="1681815"/>
                  <a:pt x="10609893" y="1756397"/>
                </a:cubicBezTo>
                <a:cubicBezTo>
                  <a:pt x="10599152" y="1856690"/>
                  <a:pt x="10582457" y="1958800"/>
                  <a:pt x="10602776" y="2059394"/>
                </a:cubicBezTo>
                <a:cubicBezTo>
                  <a:pt x="10635130" y="2219226"/>
                  <a:pt x="10628659" y="2378906"/>
                  <a:pt x="10615717" y="2539949"/>
                </a:cubicBezTo>
                <a:cubicBezTo>
                  <a:pt x="10606011" y="2659785"/>
                  <a:pt x="10595269" y="2780984"/>
                  <a:pt x="10614682" y="2902183"/>
                </a:cubicBezTo>
                <a:cubicBezTo>
                  <a:pt x="10623029" y="2958418"/>
                  <a:pt x="10623029" y="3015928"/>
                  <a:pt x="10614682" y="3072165"/>
                </a:cubicBezTo>
                <a:cubicBezTo>
                  <a:pt x="10604587" y="3147914"/>
                  <a:pt x="10595010" y="3222907"/>
                  <a:pt x="10607952" y="3299413"/>
                </a:cubicBezTo>
                <a:cubicBezTo>
                  <a:pt x="10613646" y="3332743"/>
                  <a:pt x="10617917" y="3366376"/>
                  <a:pt x="10620894" y="3400009"/>
                </a:cubicBezTo>
                <a:cubicBezTo>
                  <a:pt x="10626822" y="3485877"/>
                  <a:pt x="10624699" y="3572233"/>
                  <a:pt x="10614553" y="3657556"/>
                </a:cubicBezTo>
                <a:cubicBezTo>
                  <a:pt x="10604846" y="3756637"/>
                  <a:pt x="10620635" y="3856323"/>
                  <a:pt x="10607694" y="3955100"/>
                </a:cubicBezTo>
                <a:cubicBezTo>
                  <a:pt x="10598504" y="4034653"/>
                  <a:pt x="10598155" y="4115265"/>
                  <a:pt x="10606658" y="4194923"/>
                </a:cubicBezTo>
                <a:cubicBezTo>
                  <a:pt x="10621954" y="4345512"/>
                  <a:pt x="10620998" y="4497755"/>
                  <a:pt x="10603811" y="4648057"/>
                </a:cubicBezTo>
                <a:cubicBezTo>
                  <a:pt x="10593198" y="4735775"/>
                  <a:pt x="10587116" y="4826067"/>
                  <a:pt x="10606140" y="4912119"/>
                </a:cubicBezTo>
                <a:cubicBezTo>
                  <a:pt x="10628530" y="5013245"/>
                  <a:pt x="10633189" y="5114446"/>
                  <a:pt x="10629921" y="5215515"/>
                </a:cubicBezTo>
                <a:lnTo>
                  <a:pt x="10625356" y="5273604"/>
                </a:lnTo>
                <a:lnTo>
                  <a:pt x="10624284" y="5284086"/>
                </a:lnTo>
                <a:cubicBezTo>
                  <a:pt x="10601148" y="5404993"/>
                  <a:pt x="10545219" y="5529874"/>
                  <a:pt x="10458692" y="5632218"/>
                </a:cubicBezTo>
                <a:lnTo>
                  <a:pt x="10418904" y="5670857"/>
                </a:lnTo>
                <a:lnTo>
                  <a:pt x="10417064" y="5673484"/>
                </a:lnTo>
                <a:cubicBezTo>
                  <a:pt x="10307992" y="5802550"/>
                  <a:pt x="10158402" y="5877799"/>
                  <a:pt x="9954609" y="5858572"/>
                </a:cubicBezTo>
                <a:cubicBezTo>
                  <a:pt x="9860355" y="5870096"/>
                  <a:pt x="9750551" y="5855439"/>
                  <a:pt x="9657171" y="5854061"/>
                </a:cubicBezTo>
                <a:lnTo>
                  <a:pt x="9612467" y="5856387"/>
                </a:lnTo>
                <a:lnTo>
                  <a:pt x="9279984" y="5838331"/>
                </a:lnTo>
                <a:cubicBezTo>
                  <a:pt x="9153141" y="5834280"/>
                  <a:pt x="9026273" y="5834164"/>
                  <a:pt x="8899305" y="5841275"/>
                </a:cubicBezTo>
                <a:cubicBezTo>
                  <a:pt x="8761407" y="5850940"/>
                  <a:pt x="8623304" y="5854733"/>
                  <a:pt x="8485266" y="5852671"/>
                </a:cubicBezTo>
                <a:lnTo>
                  <a:pt x="8314842" y="5842884"/>
                </a:lnTo>
                <a:lnTo>
                  <a:pt x="8193631" y="5825368"/>
                </a:lnTo>
                <a:lnTo>
                  <a:pt x="8029897" y="5818284"/>
                </a:lnTo>
                <a:lnTo>
                  <a:pt x="8028296" y="5817260"/>
                </a:lnTo>
                <a:lnTo>
                  <a:pt x="8008332" y="5817260"/>
                </a:lnTo>
                <a:lnTo>
                  <a:pt x="8006732" y="5818114"/>
                </a:lnTo>
                <a:lnTo>
                  <a:pt x="7839115" y="5825368"/>
                </a:lnTo>
                <a:lnTo>
                  <a:pt x="7801585" y="5830791"/>
                </a:lnTo>
                <a:lnTo>
                  <a:pt x="7734233" y="5834980"/>
                </a:lnTo>
                <a:lnTo>
                  <a:pt x="7482820" y="5855530"/>
                </a:lnTo>
                <a:lnTo>
                  <a:pt x="7445741" y="5854102"/>
                </a:lnTo>
                <a:lnTo>
                  <a:pt x="7403701" y="5858035"/>
                </a:lnTo>
                <a:lnTo>
                  <a:pt x="7155292" y="5854564"/>
                </a:lnTo>
                <a:cubicBezTo>
                  <a:pt x="6874805" y="5835913"/>
                  <a:pt x="6593917" y="5824488"/>
                  <a:pt x="6312830" y="5849900"/>
                </a:cubicBezTo>
                <a:lnTo>
                  <a:pt x="6232577" y="5855788"/>
                </a:lnTo>
                <a:lnTo>
                  <a:pt x="6231985" y="5855764"/>
                </a:lnTo>
                <a:lnTo>
                  <a:pt x="6166003" y="5858572"/>
                </a:lnTo>
                <a:cubicBezTo>
                  <a:pt x="6100624" y="5861901"/>
                  <a:pt x="6043822" y="5864887"/>
                  <a:pt x="5993271" y="5866513"/>
                </a:cubicBezTo>
                <a:lnTo>
                  <a:pt x="5925657" y="5866398"/>
                </a:lnTo>
                <a:lnTo>
                  <a:pt x="5833706" y="5859695"/>
                </a:lnTo>
                <a:cubicBezTo>
                  <a:pt x="5697214" y="5841788"/>
                  <a:pt x="5559607" y="5838897"/>
                  <a:pt x="5422657" y="5851067"/>
                </a:cubicBezTo>
                <a:lnTo>
                  <a:pt x="5250035" y="5858044"/>
                </a:lnTo>
                <a:lnTo>
                  <a:pt x="5151093" y="5858278"/>
                </a:lnTo>
                <a:lnTo>
                  <a:pt x="4972680" y="5851067"/>
                </a:lnTo>
                <a:cubicBezTo>
                  <a:pt x="4829141" y="5841741"/>
                  <a:pt x="4685204" y="5826120"/>
                  <a:pt x="4542066" y="5842905"/>
                </a:cubicBezTo>
                <a:cubicBezTo>
                  <a:pt x="4491758" y="5848734"/>
                  <a:pt x="4441488" y="5852626"/>
                  <a:pt x="4391242" y="5854962"/>
                </a:cubicBezTo>
                <a:lnTo>
                  <a:pt x="4246482" y="5857576"/>
                </a:lnTo>
                <a:lnTo>
                  <a:pt x="4221030" y="5856572"/>
                </a:lnTo>
                <a:lnTo>
                  <a:pt x="4218005" y="5856681"/>
                </a:lnTo>
                <a:lnTo>
                  <a:pt x="3939367" y="5844305"/>
                </a:lnTo>
                <a:cubicBezTo>
                  <a:pt x="3773470" y="5832648"/>
                  <a:pt x="3606974" y="5815626"/>
                  <a:pt x="3441875" y="5843140"/>
                </a:cubicBezTo>
                <a:cubicBezTo>
                  <a:pt x="3386806" y="5851400"/>
                  <a:pt x="3331601" y="5858126"/>
                  <a:pt x="3276306" y="5863318"/>
                </a:cubicBezTo>
                <a:lnTo>
                  <a:pt x="3225006" y="5866706"/>
                </a:lnTo>
                <a:lnTo>
                  <a:pt x="3194056" y="5866407"/>
                </a:lnTo>
                <a:lnTo>
                  <a:pt x="3082891" y="5863061"/>
                </a:lnTo>
                <a:lnTo>
                  <a:pt x="3013959" y="5869302"/>
                </a:lnTo>
                <a:cubicBezTo>
                  <a:pt x="2910698" y="5871464"/>
                  <a:pt x="2845426" y="5852913"/>
                  <a:pt x="2748311" y="5858572"/>
                </a:cubicBezTo>
                <a:cubicBezTo>
                  <a:pt x="2736171" y="5859279"/>
                  <a:pt x="2721419" y="5860082"/>
                  <a:pt x="2704411" y="5860936"/>
                </a:cubicBezTo>
                <a:lnTo>
                  <a:pt x="2650475" y="5863440"/>
                </a:lnTo>
                <a:lnTo>
                  <a:pt x="2436349" y="5854816"/>
                </a:lnTo>
                <a:cubicBezTo>
                  <a:pt x="2095150" y="5845165"/>
                  <a:pt x="1753811" y="5845122"/>
                  <a:pt x="1412584" y="5830782"/>
                </a:cubicBezTo>
                <a:cubicBezTo>
                  <a:pt x="1262458" y="5824256"/>
                  <a:pt x="1113131" y="5859227"/>
                  <a:pt x="963404" y="5861093"/>
                </a:cubicBezTo>
                <a:cubicBezTo>
                  <a:pt x="896140" y="5861967"/>
                  <a:pt x="828812" y="5861342"/>
                  <a:pt x="761431" y="5859896"/>
                </a:cubicBezTo>
                <a:lnTo>
                  <a:pt x="637698" y="5856158"/>
                </a:lnTo>
                <a:lnTo>
                  <a:pt x="592997" y="5853711"/>
                </a:lnTo>
                <a:cubicBezTo>
                  <a:pt x="391136" y="5830428"/>
                  <a:pt x="227663" y="5724844"/>
                  <a:pt x="123577" y="5564333"/>
                </a:cubicBezTo>
                <a:lnTo>
                  <a:pt x="99502" y="5518240"/>
                </a:lnTo>
                <a:lnTo>
                  <a:pt x="95609" y="5512764"/>
                </a:lnTo>
                <a:lnTo>
                  <a:pt x="86221" y="5492812"/>
                </a:lnTo>
                <a:lnTo>
                  <a:pt x="61763" y="5445986"/>
                </a:lnTo>
                <a:lnTo>
                  <a:pt x="56991" y="5430695"/>
                </a:lnTo>
                <a:lnTo>
                  <a:pt x="41922" y="5398673"/>
                </a:lnTo>
                <a:lnTo>
                  <a:pt x="25760" y="5339273"/>
                </a:lnTo>
                <a:lnTo>
                  <a:pt x="16811" y="5271956"/>
                </a:lnTo>
                <a:cubicBezTo>
                  <a:pt x="9305" y="5238090"/>
                  <a:pt x="4710" y="5203585"/>
                  <a:pt x="3092" y="5168860"/>
                </a:cubicBezTo>
                <a:cubicBezTo>
                  <a:pt x="-7132" y="5042101"/>
                  <a:pt x="10081" y="4917108"/>
                  <a:pt x="24446" y="4791844"/>
                </a:cubicBezTo>
                <a:cubicBezTo>
                  <a:pt x="34023" y="4712006"/>
                  <a:pt x="48647" y="4631352"/>
                  <a:pt x="24446" y="4552331"/>
                </a:cubicBezTo>
                <a:cubicBezTo>
                  <a:pt x="7867" y="4497261"/>
                  <a:pt x="4180" y="4438805"/>
                  <a:pt x="13705" y="4381912"/>
                </a:cubicBezTo>
                <a:cubicBezTo>
                  <a:pt x="29766" y="4280940"/>
                  <a:pt x="33117" y="4178184"/>
                  <a:pt x="23670" y="4076300"/>
                </a:cubicBezTo>
                <a:cubicBezTo>
                  <a:pt x="17432" y="4009125"/>
                  <a:pt x="18390" y="3941419"/>
                  <a:pt x="26517" y="3874462"/>
                </a:cubicBezTo>
                <a:cubicBezTo>
                  <a:pt x="37258" y="3784423"/>
                  <a:pt x="53954" y="3692752"/>
                  <a:pt x="33635" y="3602444"/>
                </a:cubicBezTo>
                <a:cubicBezTo>
                  <a:pt x="1280" y="3458954"/>
                  <a:pt x="7751" y="3315599"/>
                  <a:pt x="20694" y="3171022"/>
                </a:cubicBezTo>
                <a:cubicBezTo>
                  <a:pt x="30400" y="3063439"/>
                  <a:pt x="41141" y="2954632"/>
                  <a:pt x="21728" y="2845824"/>
                </a:cubicBezTo>
                <a:cubicBezTo>
                  <a:pt x="13381" y="2795337"/>
                  <a:pt x="13381" y="2743709"/>
                  <a:pt x="21728" y="2693221"/>
                </a:cubicBezTo>
                <a:cubicBezTo>
                  <a:pt x="31823" y="2625218"/>
                  <a:pt x="41400" y="2557892"/>
                  <a:pt x="28458" y="2489208"/>
                </a:cubicBezTo>
                <a:cubicBezTo>
                  <a:pt x="22764" y="2459285"/>
                  <a:pt x="18493" y="2429092"/>
                  <a:pt x="15516" y="2398898"/>
                </a:cubicBezTo>
                <a:cubicBezTo>
                  <a:pt x="9589" y="2321809"/>
                  <a:pt x="11711" y="2244283"/>
                  <a:pt x="21857" y="2167683"/>
                </a:cubicBezTo>
                <a:cubicBezTo>
                  <a:pt x="31564" y="2078733"/>
                  <a:pt x="15776" y="1989238"/>
                  <a:pt x="28717" y="1900560"/>
                </a:cubicBezTo>
                <a:cubicBezTo>
                  <a:pt x="37907" y="1829142"/>
                  <a:pt x="38255" y="1756772"/>
                  <a:pt x="29752" y="1685258"/>
                </a:cubicBezTo>
                <a:cubicBezTo>
                  <a:pt x="14456" y="1550065"/>
                  <a:pt x="15412" y="1413389"/>
                  <a:pt x="32599" y="1278454"/>
                </a:cubicBezTo>
                <a:cubicBezTo>
                  <a:pt x="43212" y="1199704"/>
                  <a:pt x="49294" y="1118644"/>
                  <a:pt x="30270" y="1041390"/>
                </a:cubicBezTo>
                <a:cubicBezTo>
                  <a:pt x="-14509" y="859818"/>
                  <a:pt x="11634" y="677973"/>
                  <a:pt x="30270" y="497354"/>
                </a:cubicBezTo>
                <a:lnTo>
                  <a:pt x="31725" y="472895"/>
                </a:lnTo>
                <a:lnTo>
                  <a:pt x="43781" y="427827"/>
                </a:lnTo>
                <a:lnTo>
                  <a:pt x="50994" y="413476"/>
                </a:lnTo>
                <a:lnTo>
                  <a:pt x="58372" y="387895"/>
                </a:lnTo>
                <a:cubicBezTo>
                  <a:pt x="111660" y="254431"/>
                  <a:pt x="198390" y="154469"/>
                  <a:pt x="306361" y="90092"/>
                </a:cubicBezTo>
                <a:lnTo>
                  <a:pt x="343340" y="71955"/>
                </a:lnTo>
                <a:lnTo>
                  <a:pt x="451947" y="55771"/>
                </a:lnTo>
                <a:lnTo>
                  <a:pt x="480681" y="50638"/>
                </a:lnTo>
                <a:lnTo>
                  <a:pt x="500476" y="51097"/>
                </a:lnTo>
                <a:cubicBezTo>
                  <a:pt x="614729" y="49684"/>
                  <a:pt x="728933" y="43772"/>
                  <a:pt x="843024" y="32056"/>
                </a:cubicBezTo>
                <a:cubicBezTo>
                  <a:pt x="1123212" y="7156"/>
                  <a:pt x="1404499" y="3566"/>
                  <a:pt x="1685086" y="21332"/>
                </a:cubicBezTo>
                <a:cubicBezTo>
                  <a:pt x="1938623" y="33688"/>
                  <a:pt x="2191759" y="64000"/>
                  <a:pt x="2445896" y="38121"/>
                </a:cubicBezTo>
                <a:cubicBezTo>
                  <a:pt x="2489616" y="33690"/>
                  <a:pt x="2532937" y="26111"/>
                  <a:pt x="2576333" y="19030"/>
                </a:cubicBezTo>
                <a:lnTo>
                  <a:pt x="2696353" y="4251"/>
                </a:lnTo>
                <a:lnTo>
                  <a:pt x="2745536" y="5232"/>
                </a:lnTo>
                <a:cubicBezTo>
                  <a:pt x="2818993" y="6452"/>
                  <a:pt x="2887864" y="7004"/>
                  <a:pt x="2947014" y="5793"/>
                </a:cubicBezTo>
                <a:cubicBezTo>
                  <a:pt x="3006163" y="4584"/>
                  <a:pt x="3060036" y="3178"/>
                  <a:pt x="3110399" y="1949"/>
                </a:cubicBezTo>
                <a:lnTo>
                  <a:pt x="3199002" y="221"/>
                </a:lnTo>
                <a:lnTo>
                  <a:pt x="3325015" y="3583"/>
                </a:lnTo>
                <a:cubicBezTo>
                  <a:pt x="3530714" y="12997"/>
                  <a:pt x="3736239" y="28910"/>
                  <a:pt x="3941762" y="43248"/>
                </a:cubicBezTo>
                <a:cubicBezTo>
                  <a:pt x="4091489" y="53739"/>
                  <a:pt x="4241215" y="66563"/>
                  <a:pt x="4390942" y="37886"/>
                </a:cubicBezTo>
                <a:cubicBezTo>
                  <a:pt x="4517292" y="15154"/>
                  <a:pt x="4645537" y="10467"/>
                  <a:pt x="4772844" y="23896"/>
                </a:cubicBezTo>
                <a:cubicBezTo>
                  <a:pt x="4885597" y="37327"/>
                  <a:pt x="4999052" y="40520"/>
                  <a:pt x="5112224" y="33456"/>
                </a:cubicBezTo>
                <a:lnTo>
                  <a:pt x="5477482" y="6922"/>
                </a:lnTo>
                <a:lnTo>
                  <a:pt x="5517883" y="7607"/>
                </a:lnTo>
                <a:lnTo>
                  <a:pt x="5555683" y="6426"/>
                </a:lnTo>
                <a:cubicBezTo>
                  <a:pt x="5626335" y="3737"/>
                  <a:pt x="5704795" y="995"/>
                  <a:pt x="5791061" y="2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884925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2811</TotalTime>
  <Words>892</Words>
  <Application>Microsoft Macintosh PowerPoint</Application>
  <PresentationFormat>Panorámica</PresentationFormat>
  <Paragraphs>100</Paragraphs>
  <Slides>36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1" baseType="lpstr">
      <vt:lpstr>Aptos</vt:lpstr>
      <vt:lpstr>Aptos Display</vt:lpstr>
      <vt:lpstr>Arial</vt:lpstr>
      <vt:lpstr>Calibri</vt:lpstr>
      <vt:lpstr>Tema de Office</vt:lpstr>
      <vt:lpstr>Python para Dummys</vt:lpstr>
      <vt:lpstr>Departamento de computación</vt:lpstr>
      <vt:lpstr>Instructores</vt:lpstr>
      <vt:lpstr>¿Qué es la programación?</vt:lpstr>
      <vt:lpstr>¿Qué es un lenguaje de programación?</vt:lpstr>
      <vt:lpstr>¿Qué es un Entorno de Desarrollo Integrado (IDE)?</vt:lpstr>
      <vt:lpstr>Herramientas</vt:lpstr>
      <vt:lpstr>¿Cómo es un código de programación? </vt:lpstr>
      <vt:lpstr>Presentación de PowerPoint</vt:lpstr>
      <vt:lpstr>¿Qué es una terminal?</vt:lpstr>
      <vt:lpstr>Comandos de la terminal</vt:lpstr>
      <vt:lpstr>Entorno</vt:lpstr>
      <vt:lpstr>¿Qué es una variable?</vt:lpstr>
      <vt:lpstr>Tipos de variable</vt:lpstr>
      <vt:lpstr>Sintaxis básica Variables</vt:lpstr>
      <vt:lpstr>Operadores basicos</vt:lpstr>
      <vt:lpstr>Te toca a ti. </vt:lpstr>
      <vt:lpstr>Input y print, tus próximas mejores amigas</vt:lpstr>
      <vt:lpstr>Input y print, tus próximas mejores amigas</vt:lpstr>
      <vt:lpstr>Te toca a ti de nuevo. </vt:lpstr>
      <vt:lpstr>Arreglos</vt:lpstr>
      <vt:lpstr>Arreglos y su sintaxis</vt:lpstr>
      <vt:lpstr>Arreglos y su sintaxis 2</vt:lpstr>
      <vt:lpstr>Te toca a ti por tercera vez. </vt:lpstr>
      <vt:lpstr>Operadores lógicos</vt:lpstr>
      <vt:lpstr>AND</vt:lpstr>
      <vt:lpstr>OR</vt:lpstr>
      <vt:lpstr>NOT</vt:lpstr>
      <vt:lpstr>Condicionales If, elif, else.</vt:lpstr>
      <vt:lpstr>If se toma todo muy literalmente </vt:lpstr>
      <vt:lpstr>Ciclos for y while.</vt:lpstr>
      <vt:lpstr>Si otra vez a ti. </vt:lpstr>
      <vt:lpstr>Funciones</vt:lpstr>
      <vt:lpstr>Funciones</vt:lpstr>
      <vt:lpstr>La quinta es la vencida, no la tercera. </vt:lpstr>
      <vt:lpstr>El proyecto.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luis alejandro perez sarmiento</dc:creator>
  <cp:lastModifiedBy>Luis Alejandro Pérez Sarmiento</cp:lastModifiedBy>
  <cp:revision>15</cp:revision>
  <dcterms:created xsi:type="dcterms:W3CDTF">2024-07-19T20:57:07Z</dcterms:created>
  <dcterms:modified xsi:type="dcterms:W3CDTF">2024-07-30T05:22:05Z</dcterms:modified>
</cp:coreProperties>
</file>